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4"/>
  </p:notesMasterIdLst>
  <p:handoutMasterIdLst>
    <p:handoutMasterId r:id="rId35"/>
  </p:handoutMasterIdLst>
  <p:sldIdLst>
    <p:sldId id="257" r:id="rId2"/>
    <p:sldId id="258" r:id="rId3"/>
    <p:sldId id="282" r:id="rId4"/>
    <p:sldId id="292" r:id="rId5"/>
    <p:sldId id="256" r:id="rId6"/>
    <p:sldId id="261" r:id="rId7"/>
    <p:sldId id="265" r:id="rId8"/>
    <p:sldId id="260" r:id="rId9"/>
    <p:sldId id="259" r:id="rId10"/>
    <p:sldId id="264" r:id="rId11"/>
    <p:sldId id="262" r:id="rId12"/>
    <p:sldId id="263" r:id="rId13"/>
    <p:sldId id="266" r:id="rId14"/>
    <p:sldId id="267" r:id="rId15"/>
    <p:sldId id="270" r:id="rId16"/>
    <p:sldId id="288" r:id="rId17"/>
    <p:sldId id="268" r:id="rId18"/>
    <p:sldId id="274" r:id="rId19"/>
    <p:sldId id="271" r:id="rId20"/>
    <p:sldId id="294" r:id="rId21"/>
    <p:sldId id="284" r:id="rId22"/>
    <p:sldId id="273" r:id="rId23"/>
    <p:sldId id="278" r:id="rId24"/>
    <p:sldId id="275" r:id="rId25"/>
    <p:sldId id="285" r:id="rId26"/>
    <p:sldId id="269" r:id="rId27"/>
    <p:sldId id="280" r:id="rId28"/>
    <p:sldId id="281" r:id="rId29"/>
    <p:sldId id="287" r:id="rId30"/>
    <p:sldId id="286" r:id="rId31"/>
    <p:sldId id="290" r:id="rId32"/>
    <p:sldId id="28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AD94"/>
    <a:srgbClr val="3A3B3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50" autoAdjust="0"/>
    <p:restoredTop sz="74745" autoAdjust="0"/>
  </p:normalViewPr>
  <p:slideViewPr>
    <p:cSldViewPr snapToGrid="0" snapToObjects="1" showGuides="1">
      <p:cViewPr>
        <p:scale>
          <a:sx n="94" d="100"/>
          <a:sy n="94" d="100"/>
        </p:scale>
        <p:origin x="-192" y="-80"/>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handoutMaster" Target="handoutMasters/handoutMaster1.xml"/><Relationship Id="rId36" Type="http://schemas.openxmlformats.org/officeDocument/2006/relationships/printerSettings" Target="printerSettings/printerSettings1.bin"/><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3AA60A9-6F76-3543-BB44-A34AA6959D15}" type="datetime1">
              <a:rPr lang="en-GB" smtClean="0"/>
              <a:t>17/04/18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ABF45AE-7C15-FD4E-97CA-50BCAB7908F6}" type="slidenum">
              <a:rPr lang="en-US" smtClean="0"/>
              <a:t>‹#›</a:t>
            </a:fld>
            <a:endParaRPr lang="en-US"/>
          </a:p>
        </p:txBody>
      </p:sp>
    </p:spTree>
    <p:extLst>
      <p:ext uri="{BB962C8B-B14F-4D97-AF65-F5344CB8AC3E}">
        <p14:creationId xmlns:p14="http://schemas.microsoft.com/office/powerpoint/2010/main" val="28673878"/>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35FF532-A81C-8A40-9FC3-7A4D809C8A26}" type="datetime1">
              <a:rPr lang="en-GB" smtClean="0"/>
              <a:t>17/04/18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B45A8F7-E3D6-404F-B01F-8DA73D7C6480}" type="slidenum">
              <a:rPr lang="en-US" smtClean="0"/>
              <a:t>‹#›</a:t>
            </a:fld>
            <a:endParaRPr lang="en-US"/>
          </a:p>
        </p:txBody>
      </p:sp>
    </p:spTree>
    <p:extLst>
      <p:ext uri="{BB962C8B-B14F-4D97-AF65-F5344CB8AC3E}">
        <p14:creationId xmlns:p14="http://schemas.microsoft.com/office/powerpoint/2010/main" val="179196086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Operational efficiency is a key goal in the world of cloud platforms, but how you get there is your choice.</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Pivotal Network and Pivotal Cloud Foundry Operations Manager provide customers with </a:t>
            </a:r>
            <a:r>
              <a:rPr lang="en-US" dirty="0" err="1" smtClean="0"/>
              <a:t>cosy</a:t>
            </a:r>
            <a:r>
              <a:rPr lang="en-US" dirty="0" smtClean="0"/>
              <a:t> browser interfaces for deploying and upgrading robust distributed systems without you ever getting your hands really dirty. But where's the catch?</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With major releases of Pivotal Cloud Foundry scheduled every quarter and the </a:t>
            </a:r>
            <a:r>
              <a:rPr lang="en-US" dirty="0" err="1" smtClean="0"/>
              <a:t>spectre</a:t>
            </a:r>
            <a:r>
              <a:rPr lang="en-US" dirty="0" smtClean="0"/>
              <a:t> of critical vulnerability lurking around every corner, your business depends upon a reliable and repeatable strategy for repaving all your instances with confidence and speed. The words "mouse" or "keyboard" should not feature in your solution, but where does that leave us with the Operations Manager?</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this session, Alan will discuss his experiences with the Operations Manager and how a chance encounter with the Ops Manager API led to some deep dives and a new way of thinking about CI/CD in the platform space.</a:t>
            </a: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1</a:t>
            </a:fld>
            <a:endParaRPr lang="en-US"/>
          </a:p>
        </p:txBody>
      </p:sp>
    </p:spTree>
    <p:extLst>
      <p:ext uri="{BB962C8B-B14F-4D97-AF65-F5344CB8AC3E}">
        <p14:creationId xmlns:p14="http://schemas.microsoft.com/office/powerpoint/2010/main" val="11502241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Full control of Ops Manager configuration</a:t>
            </a:r>
          </a:p>
          <a:p>
            <a:pPr marL="171450" indent="-171450">
              <a:buFontTx/>
              <a:buChar char="-"/>
            </a:pPr>
            <a:r>
              <a:rPr lang="en-US" dirty="0" smtClean="0"/>
              <a:t>Familiar view</a:t>
            </a:r>
            <a:r>
              <a:rPr lang="en-US" baseline="0" dirty="0" smtClean="0"/>
              <a:t> of the Ops Manager installation dashboard</a:t>
            </a:r>
            <a:endParaRPr lang="en-US" baseline="0" dirty="0"/>
          </a:p>
          <a:p>
            <a:pPr marL="171450" indent="-171450">
              <a:buFontTx/>
              <a:buChar char="-"/>
            </a:pPr>
            <a:r>
              <a:rPr lang="en-US" baseline="0" dirty="0" smtClean="0"/>
              <a:t>Heavily Mouse and Keyboard based</a:t>
            </a:r>
          </a:p>
        </p:txBody>
      </p:sp>
      <p:sp>
        <p:nvSpPr>
          <p:cNvPr id="4" name="Slide Number Placeholder 3"/>
          <p:cNvSpPr>
            <a:spLocks noGrp="1"/>
          </p:cNvSpPr>
          <p:nvPr>
            <p:ph type="sldNum" sz="quarter" idx="10"/>
          </p:nvPr>
        </p:nvSpPr>
        <p:spPr/>
        <p:txBody>
          <a:bodyPr/>
          <a:lstStyle/>
          <a:p>
            <a:fld id="{1B45A8F7-E3D6-404F-B01F-8DA73D7C6480}" type="slidenum">
              <a:rPr lang="en-US" smtClean="0"/>
              <a:t>10</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indent="-171450">
              <a:buFontTx/>
              <a:buChar char="-"/>
            </a:pPr>
            <a:r>
              <a:rPr lang="en-US" dirty="0" smtClean="0"/>
              <a:t>The</a:t>
            </a:r>
            <a:r>
              <a:rPr lang="en-US" baseline="0" dirty="0" smtClean="0"/>
              <a:t> Ops Manager isolates you from BOSH.</a:t>
            </a:r>
            <a:endParaRPr lang="en-US" dirty="0" smtClean="0"/>
          </a:p>
          <a:p>
            <a:pPr marL="171450" indent="-171450">
              <a:buFontTx/>
              <a:buChar char="-"/>
            </a:pPr>
            <a:r>
              <a:rPr lang="en-US" dirty="0" smtClean="0"/>
              <a:t>BOSH is all about distributed</a:t>
            </a:r>
            <a:r>
              <a:rPr lang="en-US" baseline="0" dirty="0" smtClean="0"/>
              <a:t> systems </a:t>
            </a:r>
            <a:r>
              <a:rPr lang="mr-IN" baseline="0" dirty="0" smtClean="0"/>
              <a:t>…</a:t>
            </a:r>
            <a:r>
              <a:rPr lang="en-US" baseline="0" dirty="0" smtClean="0"/>
              <a:t> and they’re really hard.  We could use a hand.</a:t>
            </a:r>
            <a:endParaRPr lang="en-US" dirty="0" smtClean="0"/>
          </a:p>
          <a:p>
            <a:pPr marL="171450" indent="-171450">
              <a:buFontTx/>
              <a:buChar char="-"/>
            </a:pPr>
            <a:r>
              <a:rPr lang="en-US" dirty="0" smtClean="0"/>
              <a:t>A</a:t>
            </a:r>
            <a:r>
              <a:rPr lang="en-US" baseline="0" dirty="0" smtClean="0"/>
              <a:t> typical BOSH manifest is typically 1000’s of lines of mostly </a:t>
            </a:r>
            <a:r>
              <a:rPr lang="en-US" baseline="0" dirty="0" err="1" smtClean="0"/>
              <a:t>templated</a:t>
            </a:r>
            <a:r>
              <a:rPr lang="en-US" baseline="0" dirty="0" smtClean="0"/>
              <a:t> YAML.</a:t>
            </a:r>
          </a:p>
          <a:p>
            <a:pPr marL="171450" indent="-171450">
              <a:buFontTx/>
              <a:buChar char="-"/>
            </a:pPr>
            <a:r>
              <a:rPr lang="en-US" baseline="0" dirty="0" smtClean="0"/>
              <a:t>To me, for now, YAML is like an ugly baby!</a:t>
            </a:r>
          </a:p>
          <a:p>
            <a:pPr marL="171450" indent="-171450">
              <a:buFontTx/>
              <a:buChar char="-"/>
            </a:pPr>
            <a:r>
              <a:rPr lang="en-US" baseline="0" dirty="0" smtClean="0"/>
              <a:t>I imagine the complexity leading to Release paralysis?</a:t>
            </a:r>
          </a:p>
          <a:p>
            <a:pPr marL="171450" indent="-171450">
              <a:buFontTx/>
              <a:buChar char="-"/>
            </a:pPr>
            <a:endParaRPr lang="en-US" baseline="0" dirty="0" smtClean="0"/>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11</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indent="-171450">
              <a:buFontTx/>
              <a:buChar char="-"/>
            </a:pPr>
            <a:r>
              <a:rPr lang="en-US" dirty="0" smtClean="0"/>
              <a:t>The </a:t>
            </a:r>
            <a:r>
              <a:rPr lang="en-US" dirty="0" err="1" smtClean="0"/>
              <a:t>OpsManager</a:t>
            </a:r>
            <a:r>
              <a:rPr lang="en-US" baseline="0" dirty="0" smtClean="0"/>
              <a:t> works in conjunction with </a:t>
            </a:r>
            <a:r>
              <a:rPr lang="en-US" baseline="0" dirty="0" err="1" smtClean="0"/>
              <a:t>PivNet</a:t>
            </a:r>
            <a:endParaRPr lang="en-US" dirty="0" smtClean="0"/>
          </a:p>
          <a:p>
            <a:pPr marL="171450" indent="-171450">
              <a:buFontTx/>
              <a:buChar char="-"/>
            </a:pPr>
            <a:r>
              <a:rPr lang="en-US" dirty="0" smtClean="0"/>
              <a:t>The</a:t>
            </a:r>
            <a:r>
              <a:rPr lang="en-US" baseline="0" dirty="0" smtClean="0"/>
              <a:t> Pivotal Network is a one-stop shop for Pivotal products as well as third-party offerings.</a:t>
            </a:r>
          </a:p>
          <a:p>
            <a:pPr marL="171450" indent="-171450">
              <a:buFontTx/>
              <a:buChar char="-"/>
            </a:pPr>
            <a:r>
              <a:rPr lang="en-US" baseline="0" dirty="0" smtClean="0"/>
              <a:t>Shrink-wrapped BOSH deployments for easy consumption.</a:t>
            </a:r>
          </a:p>
          <a:p>
            <a:pPr marL="171450" indent="-171450">
              <a:buFontTx/>
              <a:buChar char="-"/>
            </a:pPr>
            <a:r>
              <a:rPr lang="en-US" baseline="0" dirty="0" smtClean="0"/>
              <a:t>Customer license SLAs protect enterprises (“Pivotal attempts to respond to all critical CVEs within 48 hours.”)</a:t>
            </a:r>
          </a:p>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1B45A8F7-E3D6-404F-B01F-8DA73D7C6480}" type="slidenum">
              <a:rPr lang="en-US" smtClean="0"/>
              <a:t>12</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dirty="0" smtClean="0"/>
              <a:t>We love our tools when they work, we hate them when they</a:t>
            </a:r>
            <a:r>
              <a:rPr lang="en-US" baseline="0" dirty="0" smtClean="0"/>
              <a:t> don’t.</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It’s sometimes hard to accept that we did something wrong.  Try telling a paying customer that!?!?</a:t>
            </a: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dirty="0" smtClean="0"/>
              <a:t>Prolonged </a:t>
            </a:r>
            <a:r>
              <a:rPr lang="en-US" dirty="0" smtClean="0"/>
              <a:t>use of the Ops Manager</a:t>
            </a:r>
            <a:r>
              <a:rPr lang="en-US" baseline="0" dirty="0"/>
              <a:t> </a:t>
            </a:r>
            <a:r>
              <a:rPr lang="en-US" baseline="0" dirty="0" smtClean="0"/>
              <a:t>(in classroom or in the field) can </a:t>
            </a:r>
            <a:r>
              <a:rPr lang="en-US" baseline="0" dirty="0" smtClean="0"/>
              <a:t>raise some questions.</a:t>
            </a:r>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Isn’t there a better way without losing the benefits?</a:t>
            </a:r>
          </a:p>
        </p:txBody>
      </p:sp>
      <p:sp>
        <p:nvSpPr>
          <p:cNvPr id="4" name="Slide Number Placeholder 3"/>
          <p:cNvSpPr>
            <a:spLocks noGrp="1"/>
          </p:cNvSpPr>
          <p:nvPr>
            <p:ph type="sldNum" sz="quarter" idx="10"/>
          </p:nvPr>
        </p:nvSpPr>
        <p:spPr/>
        <p:txBody>
          <a:bodyPr/>
          <a:lstStyle/>
          <a:p>
            <a:fld id="{1B45A8F7-E3D6-404F-B01F-8DA73D7C6480}" type="slidenum">
              <a:rPr lang="en-US" smtClean="0"/>
              <a:t>13</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smtClean="0"/>
          </a:p>
          <a:p>
            <a:pPr marL="0" indent="0">
              <a:buFontTx/>
              <a:buNone/>
            </a:pPr>
            <a:r>
              <a:rPr lang="en-US" dirty="0" smtClean="0"/>
              <a:t>- Local</a:t>
            </a:r>
            <a:r>
              <a:rPr lang="en-US" baseline="0" dirty="0" smtClean="0"/>
              <a:t> bandwidth requirements HIGH</a:t>
            </a:r>
            <a:endParaRPr lang="en-US" dirty="0" smtClean="0"/>
          </a:p>
          <a:p>
            <a:pPr marL="0" indent="0">
              <a:buFontTx/>
              <a:buNone/>
            </a:pPr>
            <a:endParaRPr lang="en-US" dirty="0" smtClean="0"/>
          </a:p>
          <a:p>
            <a:pPr marL="171450" indent="-171450">
              <a:buFontTx/>
              <a:buChar char="-"/>
            </a:pPr>
            <a:r>
              <a:rPr lang="en-US" dirty="0" smtClean="0"/>
              <a:t>Take</a:t>
            </a:r>
            <a:r>
              <a:rPr lang="en-US" baseline="0" dirty="0" smtClean="0"/>
              <a:t> a moment to consider what what happens when we install </a:t>
            </a:r>
            <a:r>
              <a:rPr lang="en-US" baseline="0" dirty="0" err="1" smtClean="0"/>
              <a:t>PivNet</a:t>
            </a:r>
            <a:r>
              <a:rPr lang="en-US" baseline="0" dirty="0" smtClean="0"/>
              <a:t> products via the Ops Manager browser interface</a:t>
            </a:r>
            <a:endParaRPr lang="en-US" dirty="0" smtClean="0"/>
          </a:p>
          <a:p>
            <a:pPr marL="171450" indent="-171450">
              <a:buFontTx/>
              <a:buChar char="-"/>
            </a:pPr>
            <a:r>
              <a:rPr lang="en-US" dirty="0" smtClean="0"/>
              <a:t>We could</a:t>
            </a:r>
            <a:r>
              <a:rPr lang="en-US" baseline="0" dirty="0" smtClean="0"/>
              <a:t> be on a plane (I was when I wrote this!)</a:t>
            </a:r>
            <a:endParaRPr lang="en-US" dirty="0" smtClean="0"/>
          </a:p>
          <a:p>
            <a:pPr marL="171450" indent="-171450">
              <a:buFontTx/>
              <a:buChar char="-"/>
            </a:pPr>
            <a:r>
              <a:rPr lang="en-US" dirty="0" err="1" smtClean="0"/>
              <a:t>PivNet</a:t>
            </a:r>
            <a:r>
              <a:rPr lang="en-US" dirty="0" smtClean="0"/>
              <a:t> </a:t>
            </a:r>
            <a:r>
              <a:rPr lang="en-US" dirty="0" smtClean="0"/>
              <a:t>downloads </a:t>
            </a:r>
            <a:r>
              <a:rPr lang="en-US" dirty="0" smtClean="0"/>
              <a:t>can be up </a:t>
            </a:r>
            <a:r>
              <a:rPr lang="en-US" dirty="0" smtClean="0"/>
              <a:t>to 10GB in </a:t>
            </a:r>
            <a:r>
              <a:rPr lang="en-US" dirty="0" smtClean="0"/>
              <a:t>size</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dirty="0" smtClean="0"/>
              <a:t>In summary, </a:t>
            </a:r>
            <a:r>
              <a:rPr lang="en-US" baseline="0" dirty="0" smtClean="0"/>
              <a:t>our reliance on GUI tools often holds us back</a:t>
            </a:r>
            <a:endParaRPr lang="en-US" dirty="0" smtClean="0"/>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14</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Local</a:t>
            </a:r>
            <a:r>
              <a:rPr lang="en-US" baseline="0" dirty="0" smtClean="0"/>
              <a:t> bandwidth requirements LOW</a:t>
            </a:r>
            <a:endParaRPr lang="en-US" dirty="0" smtClean="0"/>
          </a:p>
          <a:p>
            <a:pPr marL="171450" indent="-171450">
              <a:buFontTx/>
              <a:buChar char="-"/>
            </a:pPr>
            <a:endParaRPr lang="en-US" dirty="0" smtClean="0"/>
          </a:p>
          <a:p>
            <a:pPr marL="171450" indent="-171450">
              <a:buFontTx/>
              <a:buChar char="-"/>
            </a:pPr>
            <a:r>
              <a:rPr lang="en-US" dirty="0" smtClean="0"/>
              <a:t>Best practice tells us we should install a </a:t>
            </a:r>
            <a:r>
              <a:rPr lang="en-US" dirty="0" err="1" smtClean="0"/>
              <a:t>jumpbox</a:t>
            </a:r>
            <a:r>
              <a:rPr lang="en-US" dirty="0" smtClean="0"/>
              <a:t> on our cloud environment as use this as our primary interface</a:t>
            </a:r>
          </a:p>
          <a:p>
            <a:pPr marL="171450" indent="-171450">
              <a:buFontTx/>
              <a:buChar char="-"/>
            </a:pPr>
            <a:r>
              <a:rPr lang="en-US" dirty="0" smtClean="0"/>
              <a:t>This</a:t>
            </a:r>
            <a:r>
              <a:rPr lang="en-US" baseline="0" dirty="0" smtClean="0"/>
              <a:t> </a:t>
            </a:r>
            <a:r>
              <a:rPr lang="en-US" u="sng" baseline="0" dirty="0" smtClean="0"/>
              <a:t>could</a:t>
            </a:r>
            <a:r>
              <a:rPr lang="en-US" baseline="0" dirty="0" smtClean="0"/>
              <a:t> be a Windows box, but it’s typically headless Ubuntu</a:t>
            </a:r>
            <a:endParaRPr lang="en-US" dirty="0" smtClean="0"/>
          </a:p>
          <a:p>
            <a:pPr marL="171450" indent="-171450">
              <a:buFontTx/>
              <a:buChar char="-"/>
            </a:pPr>
            <a:r>
              <a:rPr lang="en-US" dirty="0" smtClean="0"/>
              <a:t>It’s safe to assume that </a:t>
            </a:r>
            <a:r>
              <a:rPr lang="en-US" dirty="0" err="1" smtClean="0"/>
              <a:t>PivNet</a:t>
            </a:r>
            <a:r>
              <a:rPr lang="en-US" dirty="0" smtClean="0"/>
              <a:t> downloads</a:t>
            </a:r>
            <a:r>
              <a:rPr lang="en-US" baseline="0" dirty="0" smtClean="0"/>
              <a:t> to a </a:t>
            </a:r>
            <a:r>
              <a:rPr lang="en-US" baseline="0" dirty="0" err="1" smtClean="0"/>
              <a:t>jumpbox</a:t>
            </a:r>
            <a:r>
              <a:rPr lang="en-US" baseline="0" dirty="0" smtClean="0"/>
              <a:t> will be fast.  Same too for Ops Manager imports</a:t>
            </a:r>
            <a:endParaRPr lang="en-US" dirty="0" smtClean="0"/>
          </a:p>
          <a:p>
            <a:pPr marL="171450" indent="-171450">
              <a:buFontTx/>
              <a:buChar char="-"/>
            </a:pPr>
            <a:r>
              <a:rPr lang="en-US" baseline="0" dirty="0" smtClean="0"/>
              <a:t>But </a:t>
            </a:r>
            <a:r>
              <a:rPr lang="en-US" baseline="0" dirty="0" smtClean="0"/>
              <a:t>we </a:t>
            </a:r>
            <a:r>
              <a:rPr lang="en-US" baseline="0" dirty="0" smtClean="0"/>
              <a:t>lost our </a:t>
            </a:r>
            <a:r>
              <a:rPr lang="en-US" baseline="0" dirty="0" smtClean="0"/>
              <a:t>browser interface.  What now</a:t>
            </a:r>
            <a:r>
              <a:rPr lang="en-US" baseline="0" dirty="0" smtClean="0"/>
              <a:t>?</a:t>
            </a:r>
          </a:p>
          <a:p>
            <a:pPr marL="171450" indent="-171450">
              <a:buFontTx/>
              <a:buChar char="-"/>
            </a:pPr>
            <a:endParaRPr lang="en-US" baseline="0" dirty="0" smtClean="0"/>
          </a:p>
          <a:p>
            <a:pPr marL="171450" indent="-171450">
              <a:buFontTx/>
              <a:buChar char="-"/>
            </a:pPr>
            <a:r>
              <a:rPr lang="en-US" baseline="0" dirty="0" smtClean="0"/>
              <a:t>Snowboarding is arguably harder to learn that skiing, yet easier to master.</a:t>
            </a:r>
          </a:p>
          <a:p>
            <a:pPr marL="171450" indent="-171450">
              <a:buFontTx/>
              <a:buChar char="-"/>
            </a:pPr>
            <a:r>
              <a:rPr lang="en-US" baseline="0" dirty="0" smtClean="0"/>
              <a:t>Snowboarding is the </a:t>
            </a:r>
            <a:r>
              <a:rPr lang="en-US" baseline="0" dirty="0" err="1" smtClean="0"/>
              <a:t>commandline</a:t>
            </a:r>
            <a:r>
              <a:rPr lang="en-US" baseline="0" dirty="0" smtClean="0"/>
              <a:t>.  I’m a snowboarder and I have bruises to prove it!</a:t>
            </a: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15</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indent="-171450">
              <a:buFontTx/>
              <a:buChar char="-"/>
            </a:pPr>
            <a:r>
              <a:rPr lang="en-US" dirty="0" smtClean="0"/>
              <a:t>Applications are abstractions</a:t>
            </a:r>
            <a:r>
              <a:rPr lang="en-US" baseline="0" dirty="0" smtClean="0"/>
              <a:t> that</a:t>
            </a:r>
            <a:r>
              <a:rPr lang="en-US" dirty="0" smtClean="0"/>
              <a:t> help us get </a:t>
            </a:r>
            <a:r>
              <a:rPr lang="en-US" u="sng" dirty="0" smtClean="0"/>
              <a:t>our</a:t>
            </a:r>
            <a:r>
              <a:rPr lang="en-US" dirty="0" smtClean="0"/>
              <a:t> things done</a:t>
            </a:r>
          </a:p>
          <a:p>
            <a:pPr marL="171450" indent="-171450">
              <a:buFontTx/>
              <a:buChar char="-"/>
            </a:pPr>
            <a:r>
              <a:rPr lang="en-US" dirty="0" smtClean="0"/>
              <a:t>APIs</a:t>
            </a:r>
            <a:r>
              <a:rPr lang="en-US" baseline="0" dirty="0" smtClean="0"/>
              <a:t> </a:t>
            </a:r>
            <a:r>
              <a:rPr lang="en-US" dirty="0" smtClean="0"/>
              <a:t>help those abstractions get their things done</a:t>
            </a:r>
          </a:p>
          <a:p>
            <a:pPr marL="171450" indent="-171450">
              <a:buFontTx/>
              <a:buChar char="-"/>
            </a:pPr>
            <a:r>
              <a:rPr lang="en-US" dirty="0" smtClean="0"/>
              <a:t>Sometimes</a:t>
            </a:r>
            <a:r>
              <a:rPr lang="en-US" baseline="0" dirty="0" smtClean="0"/>
              <a:t> we need to lift the lid</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dirty="0" smtClean="0"/>
              <a:t>Injecting CF_TRACE</a:t>
            </a:r>
            <a:r>
              <a:rPr lang="en-US" baseline="0" dirty="0" smtClean="0"/>
              <a:t> allows me to see which Cloud Controller APIs are being called.</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The </a:t>
            </a:r>
            <a:r>
              <a:rPr lang="en-US" baseline="0" dirty="0" err="1" smtClean="0"/>
              <a:t>cf</a:t>
            </a:r>
            <a:r>
              <a:rPr lang="en-US" baseline="0" dirty="0" smtClean="0"/>
              <a:t> CLI is an example of command line tool which abstracts an API.  (We’re going to see more)</a:t>
            </a:r>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It turns out that the Ops Manager is another example of an abstraction over an API</a:t>
            </a:r>
            <a:endParaRPr lang="en-US" dirty="0" smtClean="0"/>
          </a:p>
        </p:txBody>
      </p:sp>
      <p:sp>
        <p:nvSpPr>
          <p:cNvPr id="4" name="Slide Number Placeholder 3"/>
          <p:cNvSpPr>
            <a:spLocks noGrp="1"/>
          </p:cNvSpPr>
          <p:nvPr>
            <p:ph type="sldNum" sz="quarter" idx="10"/>
          </p:nvPr>
        </p:nvSpPr>
        <p:spPr/>
        <p:txBody>
          <a:bodyPr/>
          <a:lstStyle/>
          <a:p>
            <a:fld id="{1B45A8F7-E3D6-404F-B01F-8DA73D7C6480}" type="slidenum">
              <a:rPr lang="en-US" smtClean="0"/>
              <a:t>16</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17</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indent="-171450">
              <a:buFontTx/>
              <a:buChar char="-"/>
            </a:pPr>
            <a:r>
              <a:rPr lang="en-US" dirty="0" smtClean="0"/>
              <a:t>BUT you don’t get something for nothing.</a:t>
            </a:r>
          </a:p>
          <a:p>
            <a:pPr marL="171450" indent="-171450">
              <a:buFontTx/>
              <a:buChar char="-"/>
            </a:pPr>
            <a:r>
              <a:rPr lang="en-US" dirty="0" smtClean="0"/>
              <a:t>Maybe you </a:t>
            </a:r>
            <a:r>
              <a:rPr lang="en-US" u="sng" dirty="0" smtClean="0"/>
              <a:t>will</a:t>
            </a:r>
            <a:r>
              <a:rPr lang="en-US" dirty="0" smtClean="0"/>
              <a:t> get home in time to watch next weeks game</a:t>
            </a:r>
            <a:r>
              <a:rPr lang="en-US" baseline="0" dirty="0" smtClean="0"/>
              <a:t> </a:t>
            </a:r>
            <a:r>
              <a:rPr lang="mr-IN" baseline="0" dirty="0" smtClean="0"/>
              <a:t>…</a:t>
            </a:r>
            <a:endParaRPr lang="en-US" dirty="0" smtClean="0"/>
          </a:p>
          <a:p>
            <a:pPr marL="171450" indent="-171450">
              <a:buFontTx/>
              <a:buChar char="-"/>
            </a:pPr>
            <a:r>
              <a:rPr lang="mr-IN" dirty="0" smtClean="0"/>
              <a:t>…</a:t>
            </a:r>
            <a:r>
              <a:rPr lang="en-US" dirty="0" smtClean="0"/>
              <a:t> but this requires some</a:t>
            </a:r>
            <a:r>
              <a:rPr lang="en-US" baseline="0" dirty="0" smtClean="0"/>
              <a:t> investment now!</a:t>
            </a: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18</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indent="-171450">
              <a:buFontTx/>
              <a:buChar char="-"/>
            </a:pPr>
            <a:r>
              <a:rPr lang="en-US" dirty="0" smtClean="0"/>
              <a:t>Here’s a view of the Ops Manager you may not have seen before</a:t>
            </a:r>
          </a:p>
          <a:p>
            <a:pPr marL="171450" indent="-171450">
              <a:buFontTx/>
              <a:buChar char="-"/>
            </a:pPr>
            <a:endParaRPr lang="en-US" dirty="0" smtClean="0"/>
          </a:p>
          <a:p>
            <a:pPr marL="171450" indent="-171450">
              <a:buFontTx/>
              <a:buChar char="-"/>
            </a:pPr>
            <a:r>
              <a:rPr lang="en-US" baseline="0" dirty="0" smtClean="0"/>
              <a:t>APIs weren’t always built on standard protocols (incompatible data-types, difficult to re-use)</a:t>
            </a:r>
          </a:p>
          <a:p>
            <a:pPr marL="171450" indent="-171450">
              <a:buFontTx/>
              <a:buChar char="-"/>
            </a:pPr>
            <a:r>
              <a:rPr lang="en-US" dirty="0" smtClean="0"/>
              <a:t>HTTP</a:t>
            </a:r>
            <a:r>
              <a:rPr lang="en-US" baseline="0" dirty="0" smtClean="0"/>
              <a:t> REST helps, but the client-side details can get scary.  (e.g. headers, authentication, payloads, invalid assumptions, documentation?)</a:t>
            </a:r>
          </a:p>
          <a:p>
            <a:pPr marL="171450" indent="-171450">
              <a:buFontTx/>
              <a:buChar char="-"/>
            </a:pPr>
            <a:endParaRPr lang="en-US" baseline="0" dirty="0" smtClean="0"/>
          </a:p>
          <a:p>
            <a:pPr marL="171450" indent="-171450">
              <a:buFontTx/>
              <a:buChar char="-"/>
            </a:pPr>
            <a:r>
              <a:rPr lang="en-US" baseline="0" dirty="0" smtClean="0"/>
              <a:t>What’s all this /</a:t>
            </a:r>
            <a:r>
              <a:rPr lang="en-US" baseline="0" dirty="0" err="1" smtClean="0"/>
              <a:t>api</a:t>
            </a:r>
            <a:r>
              <a:rPr lang="en-US" baseline="0" dirty="0" smtClean="0"/>
              <a:t>/v0 stuff</a:t>
            </a:r>
            <a:endParaRPr lang="en-US" dirty="0" smtClean="0"/>
          </a:p>
        </p:txBody>
      </p:sp>
      <p:sp>
        <p:nvSpPr>
          <p:cNvPr id="4" name="Slide Number Placeholder 3"/>
          <p:cNvSpPr>
            <a:spLocks noGrp="1"/>
          </p:cNvSpPr>
          <p:nvPr>
            <p:ph type="sldNum" sz="quarter" idx="10"/>
          </p:nvPr>
        </p:nvSpPr>
        <p:spPr/>
        <p:txBody>
          <a:bodyPr/>
          <a:lstStyle/>
          <a:p>
            <a:fld id="{1B45A8F7-E3D6-404F-B01F-8DA73D7C6480}" type="slidenum">
              <a:rPr lang="en-US" smtClean="0"/>
              <a:t>19</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Introduction</a:t>
            </a:r>
          </a:p>
          <a:p>
            <a:r>
              <a:rPr lang="en-US" dirty="0" smtClean="0"/>
              <a:t>What</a:t>
            </a:r>
            <a:r>
              <a:rPr lang="en-US" baseline="0" dirty="0" smtClean="0"/>
              <a:t> I do at Pivotal?</a:t>
            </a:r>
          </a:p>
          <a:p>
            <a:r>
              <a:rPr lang="en-US" baseline="0" dirty="0" smtClean="0"/>
              <a:t>Who is this aimed at?</a:t>
            </a:r>
          </a:p>
          <a:p>
            <a:r>
              <a:rPr lang="en-US" baseline="0" dirty="0" smtClean="0"/>
              <a:t>What’s not covered: How to install Ops Manager</a:t>
            </a:r>
          </a:p>
          <a:p>
            <a:r>
              <a:rPr lang="en-US" baseline="0" dirty="0" smtClean="0"/>
              <a:t>Why Operations Manager?</a:t>
            </a:r>
          </a:p>
          <a:p>
            <a:r>
              <a:rPr lang="en-US" baseline="0" dirty="0" smtClean="0"/>
              <a:t>Classroom Observations </a:t>
            </a:r>
            <a:r>
              <a:rPr lang="mr-IN" baseline="0" dirty="0" smtClean="0"/>
              <a:t>–</a:t>
            </a:r>
            <a:r>
              <a:rPr lang="en-US" baseline="0" dirty="0" smtClean="0"/>
              <a:t> repetition, unpredictability, long install times, “fat fingers”, </a:t>
            </a:r>
            <a:r>
              <a:rPr lang="en-US" baseline="0" dirty="0" err="1" smtClean="0"/>
              <a:t>etc</a:t>
            </a:r>
            <a:endParaRPr lang="en-US" baseline="0" dirty="0" smtClean="0"/>
          </a:p>
          <a:p>
            <a:r>
              <a:rPr lang="en-US" baseline="0" dirty="0" smtClean="0"/>
              <a:t>Real World Scenarios - </a:t>
            </a:r>
          </a:p>
          <a:p>
            <a:r>
              <a:rPr lang="en-US" baseline="0" dirty="0" smtClean="0"/>
              <a:t>Couldn’t we just use Selenium? </a:t>
            </a:r>
            <a:r>
              <a:rPr lang="mr-IN" baseline="0" dirty="0" smtClean="0"/>
              <a:t>–</a:t>
            </a:r>
            <a:r>
              <a:rPr lang="en-US" baseline="0" dirty="0" smtClean="0"/>
              <a:t> no more pointy </a:t>
            </a:r>
            <a:r>
              <a:rPr lang="en-US" baseline="0" dirty="0" err="1" smtClean="0"/>
              <a:t>clicky</a:t>
            </a:r>
            <a:endParaRPr lang="en-US" baseline="0" dirty="0" smtClean="0"/>
          </a:p>
          <a:p>
            <a:r>
              <a:rPr lang="en-US" baseline="0" dirty="0" smtClean="0"/>
              <a:t>What’s that button? </a:t>
            </a:r>
            <a:r>
              <a:rPr lang="mr-IN" baseline="0" dirty="0" smtClean="0"/>
              <a:t>–</a:t>
            </a:r>
            <a:r>
              <a:rPr lang="en-US" baseline="0" dirty="0" smtClean="0"/>
              <a:t> Ops Manager API Docs, fiddly authentication.</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Demonstrate https://YOUR_OPSMAN/</a:t>
            </a:r>
            <a:r>
              <a:rPr lang="en-US" baseline="0" dirty="0" err="1" smtClean="0"/>
              <a:t>api</a:t>
            </a:r>
            <a:r>
              <a:rPr lang="en-US" baseline="0" dirty="0" smtClean="0"/>
              <a:t>/v0/installations GET request via the Ops Manager front end</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Demonstrate https://YOUR_OPSMAN/</a:t>
            </a:r>
            <a:r>
              <a:rPr lang="en-US" baseline="0" dirty="0" err="1" smtClean="0"/>
              <a:t>api</a:t>
            </a:r>
            <a:r>
              <a:rPr lang="en-US" baseline="0" dirty="0" smtClean="0"/>
              <a:t>/v0/staged/director/properties GET request via the Ops Manager front end</a:t>
            </a:r>
          </a:p>
          <a:p>
            <a:endParaRPr lang="en-US" baseline="0" dirty="0" smtClean="0"/>
          </a:p>
          <a:p>
            <a:r>
              <a:rPr lang="en-US" baseline="0" dirty="0" smtClean="0"/>
              <a:t>UAAC Authentication</a:t>
            </a:r>
          </a:p>
          <a:p>
            <a:r>
              <a:rPr lang="en-US" baseline="0" dirty="0" smtClean="0"/>
              <a:t>Start with something “simple” like:</a:t>
            </a:r>
          </a:p>
          <a:p>
            <a:r>
              <a:rPr lang="en-US" baseline="0" dirty="0" smtClean="0"/>
              <a:t>gem install </a:t>
            </a:r>
            <a:r>
              <a:rPr lang="en-US" baseline="0" dirty="0" err="1" smtClean="0"/>
              <a:t>cf-uaac</a:t>
            </a:r>
            <a:endParaRPr lang="en-US" baseline="0" dirty="0" smtClean="0"/>
          </a:p>
          <a:p>
            <a:r>
              <a:rPr lang="en-US" baseline="0" dirty="0" err="1" smtClean="0"/>
              <a:t>uaac</a:t>
            </a:r>
            <a:r>
              <a:rPr lang="en-US" baseline="0" dirty="0" smtClean="0"/>
              <a:t> target https://YOUR_OPSMAN/</a:t>
            </a:r>
            <a:r>
              <a:rPr lang="en-US" baseline="0" dirty="0" err="1" smtClean="0"/>
              <a:t>uaa</a:t>
            </a:r>
            <a:r>
              <a:rPr lang="en-US" baseline="0" dirty="0" smtClean="0"/>
              <a:t> --skip-</a:t>
            </a:r>
            <a:r>
              <a:rPr lang="en-US" baseline="0" dirty="0" err="1" smtClean="0"/>
              <a:t>ssl</a:t>
            </a:r>
            <a:r>
              <a:rPr lang="en-US" baseline="0" dirty="0" smtClean="0"/>
              <a:t>-validation</a:t>
            </a:r>
          </a:p>
          <a:p>
            <a:r>
              <a:rPr lang="en-US" baseline="0" dirty="0" err="1" smtClean="0"/>
              <a:t>uaac</a:t>
            </a:r>
            <a:r>
              <a:rPr lang="en-US" baseline="0" dirty="0" smtClean="0"/>
              <a:t> token owner get </a:t>
            </a:r>
            <a:r>
              <a:rPr lang="en-US" baseline="0" dirty="0" err="1" smtClean="0"/>
              <a:t>opsman</a:t>
            </a:r>
            <a:r>
              <a:rPr lang="en-US" baseline="0" dirty="0" smtClean="0"/>
              <a:t> admin -s ""</a:t>
            </a:r>
          </a:p>
          <a:p>
            <a:r>
              <a:rPr lang="en-US" baseline="0" dirty="0" err="1" smtClean="0"/>
              <a:t>uaac</a:t>
            </a:r>
            <a:r>
              <a:rPr lang="en-US" baseline="0" dirty="0" smtClean="0"/>
              <a:t> context</a:t>
            </a:r>
          </a:p>
          <a:p>
            <a:endParaRPr lang="en-US" baseline="0" dirty="0" smtClean="0"/>
          </a:p>
          <a:p>
            <a:r>
              <a:rPr lang="en-US" baseline="0" dirty="0" smtClean="0"/>
              <a:t>TODO replace placeholders with </a:t>
            </a:r>
            <a:r>
              <a:rPr lang="en-US" baseline="0" dirty="0" err="1" smtClean="0"/>
              <a:t>env</a:t>
            </a:r>
            <a:r>
              <a:rPr lang="en-US" baseline="0" dirty="0" smtClean="0"/>
              <a:t> </a:t>
            </a:r>
            <a:r>
              <a:rPr lang="en-US" baseline="0" dirty="0" err="1" smtClean="0"/>
              <a:t>vars</a:t>
            </a:r>
            <a:endParaRPr lang="en-US" baseline="0" dirty="0" smtClean="0"/>
          </a:p>
          <a:p>
            <a:endParaRPr lang="en-US" baseline="0" dirty="0" smtClean="0"/>
          </a:p>
          <a:p>
            <a:r>
              <a:rPr lang="en-US" baseline="0" dirty="0" smtClean="0"/>
              <a:t>Authenticated GET with CURL</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curl "https://YOUR_OPSMAN/</a:t>
            </a:r>
            <a:r>
              <a:rPr lang="en-US" baseline="0" dirty="0" err="1" smtClean="0"/>
              <a:t>api</a:t>
            </a:r>
            <a:r>
              <a:rPr lang="en-US" baseline="0" dirty="0" smtClean="0"/>
              <a:t>/v0/staged/director/properties" </a:t>
            </a:r>
            <a:r>
              <a:rPr lang="mr-IN" baseline="0" dirty="0" smtClean="0"/>
              <a:t>–</a:t>
            </a:r>
            <a:r>
              <a:rPr lang="en-US" baseline="0" dirty="0" smtClean="0"/>
              <a:t>X GET -H "Authorization: Bearer ACCESS_TOKEN”</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r>
              <a:rPr lang="en-US" baseline="0" dirty="0" smtClean="0"/>
              <a:t>Authenticated PUT with CURL</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curl "https://YOUR_OPSMAN/</a:t>
            </a:r>
            <a:r>
              <a:rPr lang="en-US" baseline="0" dirty="0" err="1" smtClean="0"/>
              <a:t>api</a:t>
            </a:r>
            <a:r>
              <a:rPr lang="en-US" baseline="0" dirty="0" smtClean="0"/>
              <a:t>/v0/staged/director/properties" </a:t>
            </a:r>
            <a:r>
              <a:rPr lang="mr-IN" baseline="0" dirty="0" smtClean="0"/>
              <a:t>–</a:t>
            </a:r>
            <a:r>
              <a:rPr lang="en-US" baseline="0" dirty="0" smtClean="0"/>
              <a:t>X PUT -H "Authorization: Bearer ACCESS_TOKEN” </a:t>
            </a:r>
            <a:r>
              <a:rPr lang="mr-IN" baseline="0" dirty="0" smtClean="0"/>
              <a:t>-d ‘{</a:t>
            </a:r>
            <a:r>
              <a:rPr lang="en-US" baseline="0" dirty="0" smtClean="0"/>
              <a:t> </a:t>
            </a:r>
            <a:r>
              <a:rPr lang="mr-IN" baseline="0" dirty="0" smtClean="0"/>
              <a:t>"director_configuration": {</a:t>
            </a:r>
            <a:r>
              <a:rPr lang="en-US" baseline="0" dirty="0" smtClean="0"/>
              <a:t> </a:t>
            </a:r>
            <a:r>
              <a:rPr lang="mr-IN" baseline="0" dirty="0" smtClean="0"/>
              <a:t>"resurrector_enabled": false</a:t>
            </a:r>
            <a:r>
              <a:rPr lang="en-US" baseline="0" dirty="0" smtClean="0"/>
              <a:t> </a:t>
            </a:r>
            <a:r>
              <a:rPr lang="mr-IN" baseline="0" dirty="0" smtClean="0"/>
              <a:t>}</a:t>
            </a:r>
            <a:r>
              <a:rPr lang="en-US" baseline="0" dirty="0" smtClean="0"/>
              <a:t> </a:t>
            </a:r>
            <a:r>
              <a:rPr lang="mr-IN" baseline="0" dirty="0" smtClean="0"/>
              <a:t>}'</a:t>
            </a:r>
            <a:endParaRPr lang="en-US" baseline="0" dirty="0" smtClean="0"/>
          </a:p>
          <a:p>
            <a:endParaRPr lang="en-US" baseline="0" dirty="0" smtClean="0"/>
          </a:p>
          <a:p>
            <a:r>
              <a:rPr lang="en-US" baseline="0" dirty="0" smtClean="0"/>
              <a:t>A post example:</a:t>
            </a:r>
          </a:p>
          <a:p>
            <a:endParaRPr lang="en-US" baseline="0" dirty="0" smtClean="0"/>
          </a:p>
          <a:p>
            <a:r>
              <a:rPr lang="en-US" baseline="0" dirty="0" smtClean="0"/>
              <a:t>A better CURL? </a:t>
            </a:r>
            <a:r>
              <a:rPr lang="mr-IN" baseline="0" dirty="0" smtClean="0"/>
              <a:t>–</a:t>
            </a:r>
            <a:r>
              <a:rPr lang="en-US" baseline="0" dirty="0" smtClean="0"/>
              <a:t> The Om and </a:t>
            </a:r>
            <a:r>
              <a:rPr lang="en-US" baseline="0" dirty="0" err="1" smtClean="0"/>
              <a:t>PivNet</a:t>
            </a:r>
            <a:r>
              <a:rPr lang="en-US" baseline="0" dirty="0" smtClean="0"/>
              <a:t> CLI tools</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B45A8F7-E3D6-404F-B01F-8DA73D7C6480}" type="slidenum">
              <a:rPr lang="en-US" smtClean="0"/>
              <a:t>2</a:t>
            </a:fld>
            <a:endParaRPr lang="en-US"/>
          </a:p>
        </p:txBody>
      </p:sp>
    </p:spTree>
    <p:extLst>
      <p:ext uri="{BB962C8B-B14F-4D97-AF65-F5344CB8AC3E}">
        <p14:creationId xmlns:p14="http://schemas.microsoft.com/office/powerpoint/2010/main" val="8354604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indent="-171450">
              <a:buFontTx/>
              <a:buChar char="-"/>
            </a:pPr>
            <a:r>
              <a:rPr lang="en-US" baseline="0" dirty="0" smtClean="0"/>
              <a:t>Now hold on, we’ve seen this somewhere before?</a:t>
            </a:r>
          </a:p>
          <a:p>
            <a:pPr marL="171450" indent="-171450">
              <a:buFontTx/>
              <a:buChar char="-"/>
            </a:pPr>
            <a:r>
              <a:rPr lang="en-US" baseline="0" dirty="0" smtClean="0"/>
              <a:t>Remember how you extract the CF CLI admin password from the PAS tile?</a:t>
            </a:r>
          </a:p>
          <a:p>
            <a:pPr marL="171450" indent="-171450">
              <a:buFontTx/>
              <a:buChar char="-"/>
            </a:pPr>
            <a:endParaRPr lang="en-US" baseline="0" dirty="0" smtClean="0"/>
          </a:p>
          <a:p>
            <a:pPr marL="171450" indent="-171450">
              <a:buFontTx/>
              <a:buChar char="-"/>
            </a:pPr>
            <a:r>
              <a:rPr lang="en-US" baseline="0" dirty="0" smtClean="0"/>
              <a:t>Occasionally Ops Manager says, “Hey, you know what you’re doing so I’ll lift the lid for you”</a:t>
            </a:r>
            <a:endParaRPr lang="en-US" dirty="0" smtClean="0"/>
          </a:p>
        </p:txBody>
      </p:sp>
      <p:sp>
        <p:nvSpPr>
          <p:cNvPr id="4" name="Slide Number Placeholder 3"/>
          <p:cNvSpPr>
            <a:spLocks noGrp="1"/>
          </p:cNvSpPr>
          <p:nvPr>
            <p:ph type="sldNum" sz="quarter" idx="10"/>
          </p:nvPr>
        </p:nvSpPr>
        <p:spPr/>
        <p:txBody>
          <a:bodyPr/>
          <a:lstStyle/>
          <a:p>
            <a:fld id="{1B45A8F7-E3D6-404F-B01F-8DA73D7C6480}" type="slidenum">
              <a:rPr lang="en-US" smtClean="0"/>
              <a:t>20</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 It’s not alone, </a:t>
            </a:r>
            <a:r>
              <a:rPr lang="en-US" dirty="0" err="1" smtClean="0"/>
              <a:t>PivNet’s</a:t>
            </a:r>
            <a:r>
              <a:rPr lang="en-US" dirty="0" smtClean="0"/>
              <a:t> got an API</a:t>
            </a:r>
            <a:r>
              <a:rPr lang="en-US" baseline="0" dirty="0" smtClean="0"/>
              <a:t> too </a:t>
            </a:r>
            <a:r>
              <a:rPr lang="mr-IN" baseline="0" dirty="0" smtClean="0"/>
              <a:t>…</a:t>
            </a:r>
            <a:r>
              <a:rPr lang="en-US" baseline="0" dirty="0" smtClean="0"/>
              <a:t> but more about that later </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21</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DIRECTOR</a:t>
            </a:r>
          </a:p>
          <a:p>
            <a:endParaRPr lang="en-US" dirty="0" smtClean="0"/>
          </a:p>
          <a:p>
            <a:r>
              <a:rPr lang="en-US" dirty="0" smtClean="0"/>
              <a:t>- But</a:t>
            </a:r>
            <a:r>
              <a:rPr lang="en-US" baseline="0" dirty="0" smtClean="0"/>
              <a:t> what about the properties which can be viewed and modified via the Ops Manager?</a:t>
            </a: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22</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PRODUCTS</a:t>
            </a:r>
          </a:p>
          <a:p>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Network </a:t>
            </a:r>
            <a:r>
              <a:rPr lang="en-US" baseline="0" dirty="0" err="1" smtClean="0"/>
              <a:t>config</a:t>
            </a:r>
            <a:r>
              <a:rPr lang="en-US" baseline="0" dirty="0" smtClean="0"/>
              <a:t> (isolate workloads)</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Errands (one-off tasks like Apps Manager and Broker </a:t>
            </a:r>
            <a:r>
              <a:rPr lang="en-US" baseline="0" dirty="0" err="1" smtClean="0"/>
              <a:t>Registraars</a:t>
            </a:r>
            <a:r>
              <a:rPr lang="en-US" baseline="0" dirty="0" smtClean="0"/>
              <a:t>)</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Resource </a:t>
            </a:r>
            <a:r>
              <a:rPr lang="en-US" baseline="0" dirty="0" err="1" smtClean="0"/>
              <a:t>Config</a:t>
            </a:r>
            <a:r>
              <a:rPr lang="en-US" baseline="0" dirty="0" smtClean="0"/>
              <a:t> (VM configuration)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Properties (product specific)</a:t>
            </a:r>
          </a:p>
          <a:p>
            <a:endParaRPr lang="en-US" dirty="0" smtClean="0"/>
          </a:p>
        </p:txBody>
      </p:sp>
      <p:sp>
        <p:nvSpPr>
          <p:cNvPr id="4" name="Slide Number Placeholder 3"/>
          <p:cNvSpPr>
            <a:spLocks noGrp="1"/>
          </p:cNvSpPr>
          <p:nvPr>
            <p:ph type="sldNum" sz="quarter" idx="10"/>
          </p:nvPr>
        </p:nvSpPr>
        <p:spPr/>
        <p:txBody>
          <a:bodyPr/>
          <a:lstStyle/>
          <a:p>
            <a:fld id="{1B45A8F7-E3D6-404F-B01F-8DA73D7C6480}" type="slidenum">
              <a:rPr lang="en-US" smtClean="0"/>
              <a:t>23</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 Returning to the DIRECTOR to show one half of a</a:t>
            </a:r>
            <a:r>
              <a:rPr lang="en-US" baseline="0" dirty="0" smtClean="0"/>
              <a:t> set of </a:t>
            </a:r>
            <a:r>
              <a:rPr lang="en-US" dirty="0" smtClean="0"/>
              <a:t>CRUD operations -&gt; a GET and PUT combination for a checkbox</a:t>
            </a: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24</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indent="-171450">
              <a:buFontTx/>
              <a:buChar char="-"/>
            </a:pPr>
            <a:r>
              <a:rPr lang="en-US" dirty="0" smtClean="0"/>
              <a:t>Using the</a:t>
            </a:r>
            <a:r>
              <a:rPr lang="en-US" baseline="0" dirty="0" smtClean="0"/>
              <a:t> API to simulate GUI workflow</a:t>
            </a:r>
          </a:p>
          <a:p>
            <a:pPr marL="171450" indent="-171450">
              <a:buFontTx/>
              <a:buChar char="-"/>
            </a:pPr>
            <a:r>
              <a:rPr lang="en-US" baseline="0" dirty="0" smtClean="0"/>
              <a:t>1. SEARCH</a:t>
            </a:r>
          </a:p>
          <a:p>
            <a:pPr marL="171450" indent="-171450">
              <a:buFontTx/>
              <a:buChar char="-"/>
            </a:pPr>
            <a:r>
              <a:rPr lang="en-US" baseline="0" dirty="0" smtClean="0"/>
              <a:t>2. PICK LATEST</a:t>
            </a:r>
          </a:p>
          <a:p>
            <a:pPr marL="171450" indent="-171450">
              <a:buFontTx/>
              <a:buChar char="-"/>
            </a:pPr>
            <a:r>
              <a:rPr lang="en-US" baseline="0" dirty="0" smtClean="0"/>
              <a:t>3. EULA</a:t>
            </a:r>
          </a:p>
          <a:p>
            <a:pPr marL="171450" indent="-171450">
              <a:buFontTx/>
              <a:buChar char="-"/>
            </a:pPr>
            <a:r>
              <a:rPr lang="en-US" baseline="0" dirty="0" smtClean="0"/>
              <a:t>4. DOWNLOAD</a:t>
            </a: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25</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indent="-171450">
              <a:buFontTx/>
              <a:buChar char="-"/>
            </a:pPr>
            <a:r>
              <a:rPr lang="en-US" dirty="0" smtClean="0"/>
              <a:t>The</a:t>
            </a:r>
            <a:r>
              <a:rPr lang="en-US" baseline="0" dirty="0" smtClean="0"/>
              <a:t> APIs work fine</a:t>
            </a:r>
          </a:p>
          <a:p>
            <a:pPr marL="171450" indent="-171450">
              <a:buFontTx/>
              <a:buChar char="-"/>
            </a:pPr>
            <a:r>
              <a:rPr lang="en-US" baseline="0" dirty="0" smtClean="0"/>
              <a:t>But the CLIs are just easier to work with</a:t>
            </a:r>
          </a:p>
          <a:p>
            <a:pPr marL="171450" indent="-171450">
              <a:buFontTx/>
              <a:buChar char="-"/>
            </a:pPr>
            <a:r>
              <a:rPr lang="en-US" baseline="0" dirty="0" smtClean="0"/>
              <a:t>Shown here, from top to bottom, is a typical workflow from </a:t>
            </a:r>
            <a:r>
              <a:rPr lang="en-US" baseline="0" dirty="0" err="1" smtClean="0"/>
              <a:t>PivNet</a:t>
            </a:r>
            <a:r>
              <a:rPr lang="en-US" baseline="0" dirty="0" smtClean="0"/>
              <a:t> download to Ops Manager deployment</a:t>
            </a:r>
          </a:p>
        </p:txBody>
      </p:sp>
      <p:sp>
        <p:nvSpPr>
          <p:cNvPr id="4" name="Slide Number Placeholder 3"/>
          <p:cNvSpPr>
            <a:spLocks noGrp="1"/>
          </p:cNvSpPr>
          <p:nvPr>
            <p:ph type="sldNum" sz="quarter" idx="10"/>
          </p:nvPr>
        </p:nvSpPr>
        <p:spPr/>
        <p:txBody>
          <a:bodyPr/>
          <a:lstStyle/>
          <a:p>
            <a:fld id="{1B45A8F7-E3D6-404F-B01F-8DA73D7C6480}" type="slidenum">
              <a:rPr lang="en-US" smtClean="0"/>
              <a:t>26</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27</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indent="-171450">
              <a:buFontTx/>
              <a:buChar char="-"/>
            </a:pPr>
            <a:r>
              <a:rPr lang="en-US" dirty="0" smtClean="0"/>
              <a:t>The variables capture the specifics of a single target environment</a:t>
            </a:r>
          </a:p>
          <a:p>
            <a:pPr marL="171450" indent="-171450">
              <a:buFontTx/>
              <a:buChar char="-"/>
            </a:pPr>
            <a:r>
              <a:rPr lang="en-US" dirty="0" smtClean="0"/>
              <a:t>The</a:t>
            </a:r>
            <a:r>
              <a:rPr lang="en-US" baseline="0" dirty="0" smtClean="0"/>
              <a:t> variables are collected together here so there’s no need to inject them manually with every task script invocation</a:t>
            </a: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28</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indent="-171450">
              <a:buFontTx/>
              <a:buChar char="-"/>
            </a:pPr>
            <a:r>
              <a:rPr lang="en-US" dirty="0" smtClean="0"/>
              <a:t>From empty</a:t>
            </a:r>
            <a:r>
              <a:rPr lang="en-US" baseline="0" dirty="0" smtClean="0"/>
              <a:t> Ops Manager to fully operational PAS in seven lines of BASH script</a:t>
            </a:r>
          </a:p>
          <a:p>
            <a:pPr marL="171450" indent="-171450">
              <a:buFontTx/>
              <a:buChar char="-"/>
            </a:pPr>
            <a:endParaRPr lang="en-US" baseline="0" dirty="0" smtClean="0"/>
          </a:p>
          <a:p>
            <a:pPr marL="171450" indent="-171450">
              <a:buFontTx/>
              <a:buChar char="-"/>
            </a:pPr>
            <a:r>
              <a:rPr lang="en-US" baseline="0" dirty="0" smtClean="0"/>
              <a:t>configure-</a:t>
            </a:r>
            <a:r>
              <a:rPr lang="en-US" baseline="0" dirty="0" err="1" smtClean="0"/>
              <a:t>product.sh</a:t>
            </a:r>
            <a:r>
              <a:rPr lang="en-US" baseline="0" dirty="0" smtClean="0"/>
              <a:t> takes IMPORTED_NAME and invokes the correct </a:t>
            </a:r>
            <a:r>
              <a:rPr lang="en-US" baseline="0" dirty="0" err="1" smtClean="0"/>
              <a:t>config</a:t>
            </a:r>
            <a:endParaRPr lang="en-US" baseline="0" dirty="0" smtClean="0"/>
          </a:p>
          <a:p>
            <a:pPr marL="171450" indent="-171450">
              <a:buFontTx/>
              <a:buChar char="-"/>
            </a:pPr>
            <a:endParaRPr lang="en-US" baseline="0" dirty="0" smtClean="0"/>
          </a:p>
          <a:p>
            <a:pPr marL="171450" indent="-171450">
              <a:buFontTx/>
              <a:buChar char="-"/>
            </a:pPr>
            <a:r>
              <a:rPr lang="en-US" baseline="0" dirty="0" smtClean="0"/>
              <a:t>By keeping with these discrete steps, you have:</a:t>
            </a:r>
            <a:br>
              <a:rPr lang="en-US" baseline="0" dirty="0" smtClean="0"/>
            </a:br>
            <a:r>
              <a:rPr lang="en-US" baseline="0" dirty="0" smtClean="0"/>
              <a:t>a) the flexibility to tailor for your own requirements</a:t>
            </a:r>
            <a:br>
              <a:rPr lang="en-US" baseline="0" dirty="0" smtClean="0"/>
            </a:br>
            <a:r>
              <a:rPr lang="en-US" baseline="0" dirty="0" smtClean="0"/>
              <a:t>b) the ability to learn by seeing stepwise causality (each step represents a visual state-change in the Ops Manager)</a:t>
            </a:r>
          </a:p>
        </p:txBody>
      </p:sp>
      <p:sp>
        <p:nvSpPr>
          <p:cNvPr id="4" name="Slide Number Placeholder 3"/>
          <p:cNvSpPr>
            <a:spLocks noGrp="1"/>
          </p:cNvSpPr>
          <p:nvPr>
            <p:ph type="sldNum" sz="quarter" idx="10"/>
          </p:nvPr>
        </p:nvSpPr>
        <p:spPr/>
        <p:txBody>
          <a:bodyPr/>
          <a:lstStyle/>
          <a:p>
            <a:fld id="{1B45A8F7-E3D6-404F-B01F-8DA73D7C6480}" type="slidenum">
              <a:rPr lang="en-US" smtClean="0"/>
              <a:t>29</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
        <p:cNvGrpSpPr/>
        <p:nvPr/>
      </p:nvGrpSpPr>
      <p:grpSpPr>
        <a:xfrm>
          <a:off x="0" y="0"/>
          <a:ext cx="0" cy="0"/>
          <a:chOff x="0" y="0"/>
          <a:chExt cx="0" cy="0"/>
        </a:xfrm>
      </p:grpSpPr>
      <p:sp>
        <p:nvSpPr>
          <p:cNvPr id="23" name="Shape 2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 name="Shape 24"/>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25" name="Shape 25"/>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3</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30</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3"/>
        <p:cNvGrpSpPr/>
        <p:nvPr/>
      </p:nvGrpSpPr>
      <p:grpSpPr>
        <a:xfrm>
          <a:off x="0" y="0"/>
          <a:ext cx="0" cy="0"/>
          <a:chOff x="0" y="0"/>
          <a:chExt cx="0" cy="0"/>
        </a:xfrm>
      </p:grpSpPr>
      <p:sp>
        <p:nvSpPr>
          <p:cNvPr id="894" name="Shape 8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5" name="Shape 895"/>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32</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 If you want to zone out and catch this on repeat, at least take a look here</a:t>
            </a: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4</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171450" indent="-171450">
              <a:buFontTx/>
              <a:buChar char="-"/>
            </a:pPr>
            <a:r>
              <a:rPr lang="en-US" dirty="0" smtClean="0"/>
              <a:t>PCF Admin -&gt; PCF Operator</a:t>
            </a:r>
          </a:p>
          <a:p>
            <a:pPr marL="171450" indent="-171450">
              <a:buFontTx/>
              <a:buChar char="-"/>
            </a:pPr>
            <a:r>
              <a:rPr lang="en-US" dirty="0" smtClean="0"/>
              <a:t>Setting</a:t>
            </a:r>
            <a:r>
              <a:rPr lang="en-US" baseline="0" dirty="0" smtClean="0"/>
              <a:t> up classroom environments can be slow and error prone</a:t>
            </a:r>
          </a:p>
          <a:p>
            <a:pPr marL="171450" indent="-171450">
              <a:buFontTx/>
              <a:buChar char="-"/>
            </a:pPr>
            <a:r>
              <a:rPr lang="en-US" baseline="0" dirty="0" smtClean="0"/>
              <a:t>I wanted to make use of automation to help both instructor and students</a:t>
            </a:r>
          </a:p>
          <a:p>
            <a:pPr marL="171450" indent="-171450">
              <a:buFontTx/>
              <a:buChar char="-"/>
            </a:pPr>
            <a:r>
              <a:rPr lang="en-US" baseline="0" dirty="0" smtClean="0"/>
              <a:t>This work is helping inform some of our future direction </a:t>
            </a:r>
            <a:r>
              <a:rPr lang="en-US" baseline="0" dirty="0" err="1" smtClean="0"/>
              <a:t>w.r.t</a:t>
            </a:r>
            <a:r>
              <a:rPr lang="en-US" baseline="0" dirty="0" smtClean="0"/>
              <a:t>. customer on-boarding (Site Reliability Engineering)</a:t>
            </a: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5</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smtClean="0"/>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6</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dirty="0" smtClean="0"/>
              <a:t>I really wanted to bridge</a:t>
            </a:r>
            <a:r>
              <a:rPr lang="en-US" baseline="0" dirty="0" smtClean="0"/>
              <a:t> the gap between staying manual and dipping your toes into platform automation </a:t>
            </a:r>
            <a:r>
              <a:rPr lang="mr-IN" baseline="0" dirty="0" smtClean="0"/>
              <a:t>–</a:t>
            </a:r>
            <a:r>
              <a:rPr lang="en-US" baseline="0" dirty="0" smtClean="0"/>
              <a:t> let’s lower the bar.</a:t>
            </a: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dirty="0" smtClean="0"/>
              <a:t>The 12-factor guidelines </a:t>
            </a:r>
            <a:r>
              <a:rPr lang="en-US" baseline="0" dirty="0" smtClean="0"/>
              <a:t>are divided between Software Developers and their Self Service Platforms </a:t>
            </a:r>
            <a:r>
              <a:rPr lang="mr-IN" baseline="0" dirty="0" smtClean="0"/>
              <a:t>–</a:t>
            </a:r>
            <a:r>
              <a:rPr lang="en-US" baseline="0" dirty="0" smtClean="0"/>
              <a:t> no-one ever developed a 8-factor “Cloud Native” app.</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If you need to quickly stand-up, say, 10 IDENTICAL PCF instances, you’re in the right place.</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As an Operator, existing solutions are a little too “black-box” for me.  </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Perhaps my version of vanilla doesn’t taste like yours.</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Perhaps I don’t have the time to learn new development languages.</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“One size fits no-one” </a:t>
            </a:r>
            <a:r>
              <a:rPr lang="mr-IN" baseline="0" dirty="0" smtClean="0"/>
              <a:t>–</a:t>
            </a:r>
            <a:r>
              <a:rPr lang="en-US" baseline="0" dirty="0" smtClean="0"/>
              <a:t> maybe I’m part of the problem?!?!?!</a:t>
            </a:r>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7</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8</a:t>
            </a:fld>
            <a:endParaRPr lang="en-US"/>
          </a:p>
        </p:txBody>
      </p:sp>
    </p:spTree>
    <p:extLst>
      <p:ext uri="{BB962C8B-B14F-4D97-AF65-F5344CB8AC3E}">
        <p14:creationId xmlns:p14="http://schemas.microsoft.com/office/powerpoint/2010/main" val="30092396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45A8F7-E3D6-404F-B01F-8DA73D7C6480}" type="slidenum">
              <a:rPr lang="en-US" smtClean="0"/>
              <a:t>9</a:t>
            </a:fld>
            <a:endParaRPr lang="en-US"/>
          </a:p>
        </p:txBody>
      </p:sp>
    </p:spTree>
    <p:extLst>
      <p:ext uri="{BB962C8B-B14F-4D97-AF65-F5344CB8AC3E}">
        <p14:creationId xmlns:p14="http://schemas.microsoft.com/office/powerpoint/2010/main" val="30092396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762000" y="636588"/>
            <a:ext cx="10668000" cy="688629"/>
          </a:xfrm>
          <a:prstGeom prst="rect">
            <a:avLst/>
          </a:prstGeom>
        </p:spPr>
        <p:txBody>
          <a:bodyPr/>
          <a:lstStyle>
            <a:lvl1pPr marL="0" indent="0">
              <a:buNone/>
              <a:defRPr sz="4000" b="1">
                <a:solidFill>
                  <a:srgbClr val="3A3B3B"/>
                </a:solidFill>
                <a:latin typeface="Avenir Next" charset="0"/>
                <a:ea typeface="Avenir Next" charset="0"/>
                <a:cs typeface="Avenir Next" charset="0"/>
              </a:defRPr>
            </a:lvl1pPr>
          </a:lstStyle>
          <a:p>
            <a:pPr lvl="0"/>
            <a:r>
              <a:rPr lang="en-US" dirty="0"/>
              <a:t>SLIDE TITLE</a:t>
            </a:r>
          </a:p>
        </p:txBody>
      </p:sp>
      <p:sp>
        <p:nvSpPr>
          <p:cNvPr id="11" name="Text Placeholder 10"/>
          <p:cNvSpPr>
            <a:spLocks noGrp="1"/>
          </p:cNvSpPr>
          <p:nvPr>
            <p:ph type="body" sz="quarter" idx="11"/>
          </p:nvPr>
        </p:nvSpPr>
        <p:spPr>
          <a:xfrm>
            <a:off x="762000" y="1603099"/>
            <a:ext cx="10668000" cy="4426640"/>
          </a:xfrm>
          <a:prstGeom prst="rect">
            <a:avLst/>
          </a:prstGeom>
        </p:spPr>
        <p:txBody>
          <a:bodyPr/>
          <a:lstStyle>
            <a:lvl1pPr>
              <a:defRPr>
                <a:solidFill>
                  <a:srgbClr val="3A3B3B"/>
                </a:solidFill>
                <a:latin typeface="Avenir Next" charset="0"/>
                <a:ea typeface="Avenir Next" charset="0"/>
                <a:cs typeface="Avenir Next" charset="0"/>
              </a:defRPr>
            </a:lvl1pPr>
            <a:lvl2pPr>
              <a:defRPr>
                <a:solidFill>
                  <a:srgbClr val="3A3B3B"/>
                </a:solidFill>
                <a:latin typeface="Avenir Next" charset="0"/>
                <a:ea typeface="Avenir Next" charset="0"/>
                <a:cs typeface="Avenir Next" charset="0"/>
              </a:defRPr>
            </a:lvl2pPr>
            <a:lvl3pPr>
              <a:defRPr>
                <a:solidFill>
                  <a:srgbClr val="3A3B3B"/>
                </a:solidFill>
                <a:latin typeface="Avenir Next" charset="0"/>
                <a:ea typeface="Avenir Next" charset="0"/>
                <a:cs typeface="Avenir Next" charset="0"/>
              </a:defRPr>
            </a:lvl3pPr>
            <a:lvl4pPr>
              <a:defRPr>
                <a:solidFill>
                  <a:srgbClr val="3A3B3B"/>
                </a:solidFill>
                <a:latin typeface="Avenir Next" charset="0"/>
                <a:ea typeface="Avenir Next" charset="0"/>
                <a:cs typeface="Avenir Next" charset="0"/>
              </a:defRPr>
            </a:lvl4pPr>
            <a:lvl5pPr>
              <a:defRPr>
                <a:solidFill>
                  <a:srgbClr val="3A3B3B"/>
                </a:solidFill>
                <a:latin typeface="Avenir Next" charset="0"/>
                <a:ea typeface="Avenir Next" charset="0"/>
                <a:cs typeface="Avenir Nex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26960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7630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755374" y="2836379"/>
            <a:ext cx="10681252" cy="887482"/>
          </a:xfrm>
          <a:prstGeom prst="rect">
            <a:avLst/>
          </a:prstGeom>
        </p:spPr>
        <p:txBody>
          <a:bodyPr/>
          <a:lstStyle>
            <a:lvl1pPr marL="0" indent="0" algn="ctr">
              <a:buNone/>
              <a:defRPr sz="4400" b="1" baseline="0">
                <a:solidFill>
                  <a:schemeClr val="bg1"/>
                </a:solidFill>
                <a:latin typeface="Avenir Next" charset="0"/>
                <a:ea typeface="Avenir Next" charset="0"/>
                <a:cs typeface="Avenir Next" charset="0"/>
              </a:defRPr>
            </a:lvl1pPr>
          </a:lstStyle>
          <a:p>
            <a:pPr lvl="0"/>
            <a:r>
              <a:rPr lang="en-US" sz="4400" dirty="0">
                <a:latin typeface="Avenir Next" charset="0"/>
                <a:ea typeface="Avenir Next" charset="0"/>
                <a:cs typeface="Avenir Next" charset="0"/>
              </a:rPr>
              <a:t>PRESENTATION TITLE</a:t>
            </a:r>
            <a:endParaRPr lang="en-US" dirty="0"/>
          </a:p>
        </p:txBody>
      </p:sp>
      <p:sp>
        <p:nvSpPr>
          <p:cNvPr id="7" name="Text Placeholder 6"/>
          <p:cNvSpPr>
            <a:spLocks noGrp="1"/>
          </p:cNvSpPr>
          <p:nvPr>
            <p:ph type="body" sz="quarter" idx="11" hasCustomPrompt="1"/>
          </p:nvPr>
        </p:nvSpPr>
        <p:spPr>
          <a:xfrm>
            <a:off x="2955235" y="4518992"/>
            <a:ext cx="6281530" cy="477078"/>
          </a:xfrm>
          <a:prstGeom prst="rect">
            <a:avLst/>
          </a:prstGeom>
        </p:spPr>
        <p:txBody>
          <a:bodyPr/>
          <a:lstStyle>
            <a:lvl1pPr marL="0" indent="0" algn="ctr">
              <a:buNone/>
              <a:defRPr>
                <a:solidFill>
                  <a:schemeClr val="bg1"/>
                </a:solidFill>
                <a:latin typeface="Avenir Next" charset="0"/>
                <a:ea typeface="Avenir Next" charset="0"/>
                <a:cs typeface="Avenir Next" charset="0"/>
              </a:defRPr>
            </a:lvl1pPr>
          </a:lstStyle>
          <a:p>
            <a:pPr lvl="0"/>
            <a:r>
              <a:rPr lang="en-US" dirty="0"/>
              <a:t>Presenter Name</a:t>
            </a:r>
          </a:p>
        </p:txBody>
      </p:sp>
      <p:sp>
        <p:nvSpPr>
          <p:cNvPr id="9" name="Text Placeholder 8"/>
          <p:cNvSpPr>
            <a:spLocks noGrp="1"/>
          </p:cNvSpPr>
          <p:nvPr>
            <p:ph type="body" sz="quarter" idx="12" hasCustomPrompt="1"/>
          </p:nvPr>
        </p:nvSpPr>
        <p:spPr>
          <a:xfrm>
            <a:off x="2955235" y="5075237"/>
            <a:ext cx="6281530" cy="557212"/>
          </a:xfrm>
          <a:prstGeom prst="rect">
            <a:avLst/>
          </a:prstGeom>
        </p:spPr>
        <p:txBody>
          <a:bodyPr/>
          <a:lstStyle>
            <a:lvl1pPr marL="0" indent="0" algn="ctr">
              <a:buNone/>
              <a:defRPr sz="2400" baseline="0">
                <a:solidFill>
                  <a:schemeClr val="bg1"/>
                </a:solidFill>
                <a:latin typeface="Avenir Next" charset="0"/>
                <a:ea typeface="Avenir Next" charset="0"/>
                <a:cs typeface="Avenir Next" charset="0"/>
              </a:defRPr>
            </a:lvl1pPr>
          </a:lstStyle>
          <a:p>
            <a:pPr lvl="0"/>
            <a:r>
              <a:rPr lang="en-US" dirty="0"/>
              <a:t>Title, Company Name</a:t>
            </a:r>
          </a:p>
        </p:txBody>
      </p:sp>
    </p:spTree>
    <p:extLst>
      <p:ext uri="{BB962C8B-B14F-4D97-AF65-F5344CB8AC3E}">
        <p14:creationId xmlns:p14="http://schemas.microsoft.com/office/powerpoint/2010/main" val="254189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p:cSld name="1_Title Slide">
    <p:spTree>
      <p:nvGrpSpPr>
        <p:cNvPr id="1" name="Shape 11"/>
        <p:cNvGrpSpPr/>
        <p:nvPr/>
      </p:nvGrpSpPr>
      <p:grpSpPr>
        <a:xfrm>
          <a:off x="0" y="0"/>
          <a:ext cx="0" cy="0"/>
          <a:chOff x="0" y="0"/>
          <a:chExt cx="0" cy="0"/>
        </a:xfrm>
      </p:grpSpPr>
      <p:sp>
        <p:nvSpPr>
          <p:cNvPr id="12" name="Shape 12"/>
          <p:cNvSpPr txBox="1">
            <a:spLocks noGrp="1"/>
          </p:cNvSpPr>
          <p:nvPr>
            <p:ph type="body" idx="1"/>
          </p:nvPr>
        </p:nvSpPr>
        <p:spPr>
          <a:xfrm>
            <a:off x="762000" y="636588"/>
            <a:ext cx="10668000" cy="688629"/>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rgbClr val="3A3B3B"/>
              </a:buClr>
              <a:buSzPts val="4000"/>
              <a:buFont typeface="Arial"/>
              <a:buNone/>
              <a:defRPr sz="4000" b="1" i="0" u="none" strike="noStrike" cap="none">
                <a:solidFill>
                  <a:srgbClr val="3A3B3B"/>
                </a:solidFill>
                <a:latin typeface="Avenir"/>
                <a:ea typeface="Avenir"/>
                <a:cs typeface="Avenir"/>
                <a:sym typeface="Avenir"/>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 name="Shape 13"/>
          <p:cNvSpPr txBox="1">
            <a:spLocks noGrp="1"/>
          </p:cNvSpPr>
          <p:nvPr>
            <p:ph type="body" idx="2"/>
          </p:nvPr>
        </p:nvSpPr>
        <p:spPr>
          <a:xfrm>
            <a:off x="762000" y="1603099"/>
            <a:ext cx="10668000" cy="442664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rgbClr val="3A3B3B"/>
              </a:buClr>
              <a:buSzPts val="2800"/>
              <a:buFont typeface="Arial"/>
              <a:buChar char="•"/>
              <a:defRPr sz="2800" b="0" i="0" u="none" strike="noStrike" cap="none">
                <a:solidFill>
                  <a:srgbClr val="3A3B3B"/>
                </a:solidFill>
                <a:latin typeface="Avenir"/>
                <a:ea typeface="Avenir"/>
                <a:cs typeface="Avenir"/>
                <a:sym typeface="Avenir"/>
              </a:defRPr>
            </a:lvl1pPr>
            <a:lvl2pPr marL="914400" marR="0" lvl="1" indent="-381000" algn="l" rtl="0">
              <a:lnSpc>
                <a:spcPct val="90000"/>
              </a:lnSpc>
              <a:spcBef>
                <a:spcPts val="500"/>
              </a:spcBef>
              <a:spcAft>
                <a:spcPts val="0"/>
              </a:spcAft>
              <a:buClr>
                <a:srgbClr val="3A3B3B"/>
              </a:buClr>
              <a:buSzPts val="2400"/>
              <a:buFont typeface="Arial"/>
              <a:buChar char="•"/>
              <a:defRPr sz="2400" b="0" i="0" u="none" strike="noStrike" cap="none">
                <a:solidFill>
                  <a:srgbClr val="3A3B3B"/>
                </a:solidFill>
                <a:latin typeface="Avenir"/>
                <a:ea typeface="Avenir"/>
                <a:cs typeface="Avenir"/>
                <a:sym typeface="Avenir"/>
              </a:defRPr>
            </a:lvl2pPr>
            <a:lvl3pPr marL="1371600" marR="0" lvl="2" indent="-355600" algn="l" rtl="0">
              <a:lnSpc>
                <a:spcPct val="90000"/>
              </a:lnSpc>
              <a:spcBef>
                <a:spcPts val="500"/>
              </a:spcBef>
              <a:spcAft>
                <a:spcPts val="0"/>
              </a:spcAft>
              <a:buClr>
                <a:srgbClr val="3A3B3B"/>
              </a:buClr>
              <a:buSzPts val="2000"/>
              <a:buFont typeface="Arial"/>
              <a:buChar char="•"/>
              <a:defRPr sz="2000" b="0" i="0" u="none" strike="noStrike" cap="none">
                <a:solidFill>
                  <a:srgbClr val="3A3B3B"/>
                </a:solidFill>
                <a:latin typeface="Avenir"/>
                <a:ea typeface="Avenir"/>
                <a:cs typeface="Avenir"/>
                <a:sym typeface="Avenir"/>
              </a:defRPr>
            </a:lvl3pPr>
            <a:lvl4pPr marL="1828800" marR="0" lvl="3" indent="-342900" algn="l" rtl="0">
              <a:lnSpc>
                <a:spcPct val="90000"/>
              </a:lnSpc>
              <a:spcBef>
                <a:spcPts val="500"/>
              </a:spcBef>
              <a:spcAft>
                <a:spcPts val="0"/>
              </a:spcAft>
              <a:buClr>
                <a:srgbClr val="3A3B3B"/>
              </a:buClr>
              <a:buSzPts val="1800"/>
              <a:buFont typeface="Arial"/>
              <a:buChar char="•"/>
              <a:defRPr sz="1800" b="0" i="0" u="none" strike="noStrike" cap="none">
                <a:solidFill>
                  <a:srgbClr val="3A3B3B"/>
                </a:solidFill>
                <a:latin typeface="Avenir"/>
                <a:ea typeface="Avenir"/>
                <a:cs typeface="Avenir"/>
                <a:sym typeface="Avenir"/>
              </a:defRPr>
            </a:lvl4pPr>
            <a:lvl5pPr marL="2286000" marR="0" lvl="4" indent="-342900" algn="l" rtl="0">
              <a:lnSpc>
                <a:spcPct val="90000"/>
              </a:lnSpc>
              <a:spcBef>
                <a:spcPts val="500"/>
              </a:spcBef>
              <a:spcAft>
                <a:spcPts val="0"/>
              </a:spcAft>
              <a:buClr>
                <a:srgbClr val="3A3B3B"/>
              </a:buClr>
              <a:buSzPts val="1800"/>
              <a:buFont typeface="Arial"/>
              <a:buChar char="•"/>
              <a:defRPr sz="1800" b="0" i="0" u="none" strike="noStrike" cap="none">
                <a:solidFill>
                  <a:srgbClr val="3A3B3B"/>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1725290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A – Blank">
  <p:cSld name="A – Blank">
    <p:spTree>
      <p:nvGrpSpPr>
        <p:cNvPr id="1" name="Shape 789"/>
        <p:cNvGrpSpPr/>
        <p:nvPr/>
      </p:nvGrpSpPr>
      <p:grpSpPr>
        <a:xfrm>
          <a:off x="0" y="0"/>
          <a:ext cx="0" cy="0"/>
          <a:chOff x="0" y="0"/>
          <a:chExt cx="0" cy="0"/>
        </a:xfrm>
      </p:grpSpPr>
    </p:spTree>
    <p:extLst>
      <p:ext uri="{BB962C8B-B14F-4D97-AF65-F5344CB8AC3E}">
        <p14:creationId xmlns:p14="http://schemas.microsoft.com/office/powerpoint/2010/main" val="205401112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7"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0948984"/>
      </p:ext>
    </p:extLst>
  </p:cSld>
  <p:clrMap bg1="lt1" tx1="dk1" bg2="lt2" tx2="dk2" accent1="accent1" accent2="accent2" accent3="accent3" accent4="accent4" accent5="accent5" accent6="accent6" hlink="hlink" folHlink="folHlink"/>
  <p:sldLayoutIdLst>
    <p:sldLayoutId id="2147483661" r:id="rId1"/>
    <p:sldLayoutId id="2147483664" r:id="rId2"/>
    <p:sldLayoutId id="2147483665" r:id="rId3"/>
    <p:sldLayoutId id="2147483666" r:id="rId4"/>
    <p:sldLayoutId id="2147483667"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2160" userDrawn="1">
          <p15:clr>
            <a:srgbClr val="F26B43"/>
          </p15:clr>
        </p15:guide>
        <p15:guide id="2" pos="3840" userDrawn="1">
          <p15:clr>
            <a:srgbClr val="F26B43"/>
          </p15:clr>
        </p15:guide>
        <p15:guide id="3" pos="480" userDrawn="1">
          <p15:clr>
            <a:srgbClr val="F26B43"/>
          </p15:clr>
        </p15:guide>
        <p15:guide id="4" pos="720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hyperlink" Target="https://YOUR_OPSMAN/api/v0/staged/director/properties" TargetMode="External"/><Relationship Id="rId4" Type="http://schemas.openxmlformats.org/officeDocument/2006/relationships/image" Target="../media/image19.png"/><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pivotal-cf/pivnet-cli" TargetMode="External"/><Relationship Id="rId4" Type="http://schemas.openxmlformats.org/officeDocument/2006/relationships/hyperlink" Target="https://github.com/pivotal-cf/om" TargetMode="External"/><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21.png"/></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amcginlay/ops-manager-automation.git" TargetMode="External"/><Relationship Id="rId4" Type="http://schemas.openxmlformats.org/officeDocument/2006/relationships/hyperlink" Target="mailto:amcginlay@pivotal.io" TargetMode="External"/><Relationship Id="rId5" Type="http://schemas.openxmlformats.org/officeDocument/2006/relationships/hyperlink" Target="https://twitter.com/amcginlay" TargetMode="External"/><Relationship Id="rId6" Type="http://schemas.openxmlformats.org/officeDocument/2006/relationships/hyperlink" Target="https://www.linkedin.com/in/amcginlay" TargetMode="External"/><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mailto:amcginlay@pivotal.io"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pivotal-cf/pcf-pipelines" TargetMode="External"/><Relationship Id="rId4" Type="http://schemas.openxmlformats.org/officeDocument/2006/relationships/hyperlink" Target="http://ultimateguidetobosh.com/" TargetMode="External"/><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656161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The Ops Manager</a:t>
            </a:r>
            <a:endParaRPr lang="en-US" dirty="0"/>
          </a:p>
        </p:txBody>
      </p:sp>
      <p:sp>
        <p:nvSpPr>
          <p:cNvPr id="3" name="Text Placeholder 2"/>
          <p:cNvSpPr>
            <a:spLocks noGrp="1"/>
          </p:cNvSpPr>
          <p:nvPr>
            <p:ph type="body" sz="quarter" idx="11"/>
          </p:nvPr>
        </p:nvSpPr>
        <p:spPr/>
        <p:txBody>
          <a:bodyPr/>
          <a:lstStyle/>
          <a:p>
            <a:pPr marL="0" indent="0">
              <a:buNone/>
            </a:pPr>
            <a:endParaRPr lang="en-US" dirty="0" smtClean="0"/>
          </a:p>
        </p:txBody>
      </p:sp>
      <p:pic>
        <p:nvPicPr>
          <p:cNvPr id="5" name="Picture 4"/>
          <p:cNvPicPr>
            <a:picLocks noChangeAspect="1"/>
          </p:cNvPicPr>
          <p:nvPr/>
        </p:nvPicPr>
        <p:blipFill>
          <a:blip r:embed="rId3"/>
          <a:stretch>
            <a:fillRect/>
          </a:stretch>
        </p:blipFill>
        <p:spPr>
          <a:xfrm>
            <a:off x="850018" y="2037711"/>
            <a:ext cx="4357406" cy="1648863"/>
          </a:xfrm>
          <a:prstGeom prst="rect">
            <a:avLst/>
          </a:prstGeom>
          <a:effectLst>
            <a:glow rad="101600">
              <a:srgbClr val="660066">
                <a:alpha val="75000"/>
              </a:srgbClr>
            </a:glow>
          </a:effectLst>
        </p:spPr>
      </p:pic>
      <p:pic>
        <p:nvPicPr>
          <p:cNvPr id="6" name="Picture 5"/>
          <p:cNvPicPr>
            <a:picLocks noChangeAspect="1"/>
          </p:cNvPicPr>
          <p:nvPr/>
        </p:nvPicPr>
        <p:blipFill>
          <a:blip r:embed="rId4"/>
          <a:stretch>
            <a:fillRect/>
          </a:stretch>
        </p:blipFill>
        <p:spPr>
          <a:xfrm>
            <a:off x="4504063" y="3200402"/>
            <a:ext cx="2707667" cy="3231732"/>
          </a:xfrm>
          <a:prstGeom prst="rect">
            <a:avLst/>
          </a:prstGeom>
          <a:effectLst>
            <a:glow rad="101600">
              <a:srgbClr val="660066">
                <a:alpha val="75000"/>
              </a:srgbClr>
            </a:glow>
          </a:effectLst>
        </p:spPr>
      </p:pic>
      <p:pic>
        <p:nvPicPr>
          <p:cNvPr id="7" name="Picture 6"/>
          <p:cNvPicPr>
            <a:picLocks noChangeAspect="1"/>
          </p:cNvPicPr>
          <p:nvPr/>
        </p:nvPicPr>
        <p:blipFill>
          <a:blip r:embed="rId5"/>
          <a:stretch>
            <a:fillRect/>
          </a:stretch>
        </p:blipFill>
        <p:spPr>
          <a:xfrm>
            <a:off x="6480157" y="1603099"/>
            <a:ext cx="4949843" cy="3001809"/>
          </a:xfrm>
          <a:prstGeom prst="rect">
            <a:avLst/>
          </a:prstGeom>
          <a:effectLst>
            <a:glow rad="101600">
              <a:srgbClr val="660066">
                <a:alpha val="75000"/>
              </a:srgbClr>
            </a:glow>
          </a:effectLst>
        </p:spPr>
      </p:pic>
    </p:spTree>
    <p:extLst>
      <p:ext uri="{BB962C8B-B14F-4D97-AF65-F5344CB8AC3E}">
        <p14:creationId xmlns:p14="http://schemas.microsoft.com/office/powerpoint/2010/main" val="246861147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Why Use The Ops Manager? (1/2)</a:t>
            </a:r>
            <a:endParaRPr lang="en-US" dirty="0"/>
          </a:p>
        </p:txBody>
      </p:sp>
      <p:sp>
        <p:nvSpPr>
          <p:cNvPr id="3" name="Text Placeholder 2"/>
          <p:cNvSpPr>
            <a:spLocks noGrp="1"/>
          </p:cNvSpPr>
          <p:nvPr>
            <p:ph type="body" sz="quarter" idx="11"/>
          </p:nvPr>
        </p:nvSpPr>
        <p:spPr>
          <a:xfrm>
            <a:off x="762000" y="1603099"/>
            <a:ext cx="10668000" cy="4426640"/>
          </a:xfrm>
        </p:spPr>
        <p:txBody>
          <a:bodyPr/>
          <a:lstStyle/>
          <a:p>
            <a:pPr marL="0" indent="0">
              <a:buNone/>
            </a:pPr>
            <a:endParaRPr lang="en-US" dirty="0" smtClean="0"/>
          </a:p>
          <a:p>
            <a:pPr marL="0" indent="0">
              <a:buNone/>
            </a:pPr>
            <a:endParaRPr lang="en-US" dirty="0"/>
          </a:p>
          <a:p>
            <a:pPr marL="0" indent="0">
              <a:buNone/>
            </a:pPr>
            <a:endParaRPr lang="en-US" dirty="0" smtClean="0"/>
          </a:p>
          <a:p>
            <a:pPr marL="0" indent="0">
              <a:buNone/>
            </a:pPr>
            <a:r>
              <a:rPr lang="en-US" dirty="0" smtClean="0"/>
              <a:t>BOSH </a:t>
            </a:r>
            <a:r>
              <a:rPr lang="mr-IN" dirty="0" smtClean="0"/>
              <a:t>…</a:t>
            </a:r>
            <a:endParaRPr lang="en-US" dirty="0"/>
          </a:p>
          <a:p>
            <a:pPr marL="0" indent="0" algn="r">
              <a:buNone/>
            </a:pPr>
            <a:r>
              <a:rPr lang="mr-IN" dirty="0" smtClean="0"/>
              <a:t>…</a:t>
            </a:r>
            <a:r>
              <a:rPr lang="en-US" dirty="0" smtClean="0"/>
              <a:t> is </a:t>
            </a:r>
            <a:r>
              <a:rPr lang="en-US" u="sng" dirty="0" smtClean="0"/>
              <a:t>hard</a:t>
            </a:r>
            <a:endParaRPr lang="en-US" u="sng" dirty="0"/>
          </a:p>
        </p:txBody>
      </p:sp>
      <p:pic>
        <p:nvPicPr>
          <p:cNvPr id="4" name="Picture 3" descr="Margaret_Hamilton_-_restoration.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3048" y="1603099"/>
            <a:ext cx="3657600" cy="4548902"/>
          </a:xfrm>
          <a:prstGeom prst="rect">
            <a:avLst/>
          </a:prstGeom>
          <a:effectLst>
            <a:glow rad="101600">
              <a:srgbClr val="660066">
                <a:alpha val="75000"/>
              </a:srgbClr>
            </a:glow>
          </a:effectLst>
        </p:spPr>
      </p:pic>
    </p:spTree>
    <p:extLst>
      <p:ext uri="{BB962C8B-B14F-4D97-AF65-F5344CB8AC3E}">
        <p14:creationId xmlns:p14="http://schemas.microsoft.com/office/powerpoint/2010/main" val="246861147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Why Use The </a:t>
            </a:r>
            <a:r>
              <a:rPr lang="en-US" dirty="0" smtClean="0"/>
              <a:t>Ops </a:t>
            </a:r>
            <a:r>
              <a:rPr lang="en-US" dirty="0"/>
              <a:t>Manager</a:t>
            </a:r>
            <a:r>
              <a:rPr lang="en-US" dirty="0" smtClean="0"/>
              <a:t>? (2/2)</a:t>
            </a:r>
            <a:endParaRPr lang="en-US" dirty="0"/>
          </a:p>
        </p:txBody>
      </p:sp>
      <p:sp>
        <p:nvSpPr>
          <p:cNvPr id="3" name="Text Placeholder 2"/>
          <p:cNvSpPr>
            <a:spLocks noGrp="1"/>
          </p:cNvSpPr>
          <p:nvPr>
            <p:ph type="body" sz="quarter" idx="11"/>
          </p:nvPr>
        </p:nvSpPr>
        <p:spPr/>
        <p:txBody>
          <a:bodyPr/>
          <a:lstStyle/>
          <a:p>
            <a:pPr marL="0" indent="0">
              <a:buNone/>
            </a:pPr>
            <a:endParaRPr lang="en-US" dirty="0" smtClean="0"/>
          </a:p>
          <a:p>
            <a:pPr marL="0" indent="0">
              <a:buNone/>
            </a:pPr>
            <a:endParaRPr lang="en-US" dirty="0"/>
          </a:p>
          <a:p>
            <a:pPr marL="0" indent="0">
              <a:buNone/>
            </a:pPr>
            <a:endParaRPr lang="en-US" dirty="0" smtClean="0"/>
          </a:p>
          <a:p>
            <a:pPr marL="0" indent="0">
              <a:buNone/>
            </a:pPr>
            <a:r>
              <a:rPr lang="en-US" dirty="0" err="1" smtClean="0"/>
              <a:t>PivNet</a:t>
            </a:r>
            <a:r>
              <a:rPr lang="en-US" dirty="0" smtClean="0"/>
              <a:t> </a:t>
            </a:r>
            <a:r>
              <a:rPr lang="mr-IN" dirty="0" smtClean="0"/>
              <a:t>…</a:t>
            </a:r>
            <a:endParaRPr lang="en-US" dirty="0" smtClean="0"/>
          </a:p>
          <a:p>
            <a:pPr marL="0" indent="0" algn="r">
              <a:buNone/>
            </a:pPr>
            <a:r>
              <a:rPr lang="mr-IN" dirty="0" smtClean="0"/>
              <a:t>…</a:t>
            </a:r>
            <a:r>
              <a:rPr lang="en-US" dirty="0" smtClean="0"/>
              <a:t> is </a:t>
            </a:r>
            <a:r>
              <a:rPr lang="en-US" u="sng" dirty="0" smtClean="0"/>
              <a:t>easy</a:t>
            </a:r>
            <a:endParaRPr lang="en-US" u="sng" dirty="0"/>
          </a:p>
          <a:p>
            <a:pPr marL="0" indent="0" algn="r">
              <a:buNone/>
            </a:pPr>
            <a:r>
              <a:rPr lang="en-US" dirty="0" smtClean="0"/>
              <a:t>and </a:t>
            </a:r>
            <a:r>
              <a:rPr lang="en-US" u="sng" dirty="0" smtClean="0"/>
              <a:t>safe</a:t>
            </a:r>
          </a:p>
        </p:txBody>
      </p:sp>
      <p:pic>
        <p:nvPicPr>
          <p:cNvPr id="4" name="Picture 3"/>
          <p:cNvPicPr>
            <a:picLocks noChangeAspect="1"/>
          </p:cNvPicPr>
          <p:nvPr/>
        </p:nvPicPr>
        <p:blipFill>
          <a:blip r:embed="rId3"/>
          <a:stretch>
            <a:fillRect/>
          </a:stretch>
        </p:blipFill>
        <p:spPr>
          <a:xfrm>
            <a:off x="2715971" y="1325218"/>
            <a:ext cx="6651607" cy="5044714"/>
          </a:xfrm>
          <a:prstGeom prst="rect">
            <a:avLst/>
          </a:prstGeom>
        </p:spPr>
      </p:pic>
    </p:spTree>
    <p:extLst>
      <p:ext uri="{BB962C8B-B14F-4D97-AF65-F5344CB8AC3E}">
        <p14:creationId xmlns:p14="http://schemas.microsoft.com/office/powerpoint/2010/main" val="246861147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The Ops Manager </a:t>
            </a:r>
            <a:r>
              <a:rPr lang="mr-IN" dirty="0" smtClean="0"/>
              <a:t>–</a:t>
            </a:r>
            <a:r>
              <a:rPr lang="en-US" dirty="0" smtClean="0"/>
              <a:t> Alternate Viewpoints</a:t>
            </a:r>
            <a:endParaRPr lang="en-US" dirty="0"/>
          </a:p>
        </p:txBody>
      </p:sp>
      <p:sp>
        <p:nvSpPr>
          <p:cNvPr id="3" name="Text Placeholder 2"/>
          <p:cNvSpPr>
            <a:spLocks noGrp="1"/>
          </p:cNvSpPr>
          <p:nvPr>
            <p:ph type="body" sz="quarter" idx="11"/>
          </p:nvPr>
        </p:nvSpPr>
        <p:spPr/>
        <p:txBody>
          <a:bodyPr/>
          <a:lstStyle/>
          <a:p>
            <a:r>
              <a:rPr lang="en-US" dirty="0" smtClean="0"/>
              <a:t>The </a:t>
            </a:r>
            <a:r>
              <a:rPr lang="en-US" dirty="0" err="1" smtClean="0"/>
              <a:t>cosy</a:t>
            </a:r>
            <a:r>
              <a:rPr lang="en-US" dirty="0" smtClean="0"/>
              <a:t> interface makes configuration seem easy.  It’s not.</a:t>
            </a:r>
          </a:p>
          <a:p>
            <a:r>
              <a:rPr lang="en-US" dirty="0" smtClean="0"/>
              <a:t>Webpage form validation won’t catch everything.</a:t>
            </a:r>
          </a:p>
          <a:p>
            <a:r>
              <a:rPr lang="en-US" dirty="0"/>
              <a:t>What if </a:t>
            </a:r>
            <a:r>
              <a:rPr lang="en-US" dirty="0" smtClean="0"/>
              <a:t>using a </a:t>
            </a:r>
            <a:r>
              <a:rPr lang="en-US" dirty="0"/>
              <a:t>browser </a:t>
            </a:r>
            <a:r>
              <a:rPr lang="en-US" dirty="0" smtClean="0"/>
              <a:t>becomes impractical?</a:t>
            </a:r>
            <a:endParaRPr lang="en-US" dirty="0"/>
          </a:p>
          <a:p>
            <a:r>
              <a:rPr lang="en-US" dirty="0" smtClean="0"/>
              <a:t>“</a:t>
            </a:r>
            <a:r>
              <a:rPr lang="en-US" dirty="0" smtClean="0"/>
              <a:t>Fat fingers” frequently fail</a:t>
            </a:r>
            <a:r>
              <a:rPr lang="en-US" dirty="0" smtClean="0"/>
              <a:t>.</a:t>
            </a:r>
          </a:p>
          <a:p>
            <a:r>
              <a:rPr lang="en-US" dirty="0" smtClean="0"/>
              <a:t>“I’m sure it worked yesterday!  </a:t>
            </a:r>
            <a:r>
              <a:rPr lang="en-US" dirty="0" smtClean="0"/>
              <a:t>What changed?”</a:t>
            </a:r>
            <a:endParaRPr lang="en-US" dirty="0" smtClean="0"/>
          </a:p>
          <a:p>
            <a:r>
              <a:rPr lang="en-US" dirty="0" smtClean="0"/>
              <a:t>“</a:t>
            </a:r>
            <a:r>
              <a:rPr lang="en-US" dirty="0" smtClean="0"/>
              <a:t>I’ve got </a:t>
            </a:r>
            <a:r>
              <a:rPr lang="en-US" u="sng" dirty="0" smtClean="0"/>
              <a:t>FIFTY</a:t>
            </a:r>
            <a:r>
              <a:rPr lang="en-US" dirty="0" smtClean="0"/>
              <a:t> of these things!</a:t>
            </a:r>
            <a:r>
              <a:rPr lang="en-US" dirty="0" smtClean="0"/>
              <a:t>”</a:t>
            </a:r>
          </a:p>
          <a:p>
            <a:r>
              <a:rPr lang="en-US" dirty="0" smtClean="0"/>
              <a:t>“</a:t>
            </a:r>
            <a:r>
              <a:rPr lang="mr-IN" dirty="0" smtClean="0"/>
              <a:t>…</a:t>
            </a:r>
            <a:r>
              <a:rPr lang="en-US" dirty="0" smtClean="0"/>
              <a:t> and why’s Netflix </a:t>
            </a:r>
            <a:r>
              <a:rPr lang="en-US" dirty="0"/>
              <a:t>so slow today?</a:t>
            </a:r>
            <a:r>
              <a:rPr lang="en-US" dirty="0" smtClean="0"/>
              <a:t>”</a:t>
            </a:r>
            <a:endParaRPr lang="en-US" dirty="0"/>
          </a:p>
        </p:txBody>
      </p:sp>
    </p:spTree>
    <p:extLst>
      <p:ext uri="{BB962C8B-B14F-4D97-AF65-F5344CB8AC3E}">
        <p14:creationId xmlns:p14="http://schemas.microsoft.com/office/powerpoint/2010/main" val="189877416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Why Would You Do This?</a:t>
            </a:r>
            <a:endParaRPr lang="en-US" dirty="0"/>
          </a:p>
        </p:txBody>
      </p:sp>
      <p:pic>
        <p:nvPicPr>
          <p:cNvPr id="31" name="Picture 30" descr="1024px-Google_Chrome_icon_(September_2014).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0533" y="3109234"/>
            <a:ext cx="1407715" cy="1407715"/>
          </a:xfrm>
          <a:prstGeom prst="rect">
            <a:avLst/>
          </a:prstGeom>
        </p:spPr>
      </p:pic>
      <p:sp>
        <p:nvSpPr>
          <p:cNvPr id="10" name="Cloud 9"/>
          <p:cNvSpPr/>
          <p:nvPr/>
        </p:nvSpPr>
        <p:spPr>
          <a:xfrm>
            <a:off x="3845506" y="1325217"/>
            <a:ext cx="5808133" cy="5092515"/>
          </a:xfrm>
          <a:prstGeom prst="cloud">
            <a:avLst/>
          </a:prstGeom>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Can 10"/>
          <p:cNvSpPr/>
          <p:nvPr/>
        </p:nvSpPr>
        <p:spPr>
          <a:xfrm>
            <a:off x="6123255" y="1854013"/>
            <a:ext cx="1413721" cy="822960"/>
          </a:xfrm>
          <a:prstGeom prst="can">
            <a:avLst/>
          </a:prstGeom>
          <a:ln/>
        </p:spPr>
        <p:style>
          <a:lnRef idx="1">
            <a:schemeClr val="accent1"/>
          </a:lnRef>
          <a:fillRef idx="3">
            <a:schemeClr val="accent1"/>
          </a:fillRef>
          <a:effectRef idx="2">
            <a:schemeClr val="accent1"/>
          </a:effectRef>
          <a:fontRef idx="minor">
            <a:schemeClr val="lt1"/>
          </a:fontRef>
        </p:style>
        <p:txBody>
          <a:bodyPr/>
          <a:lstStyle/>
          <a:p>
            <a:pPr algn="ctr"/>
            <a:r>
              <a:rPr lang="en-US" dirty="0" err="1" smtClean="0"/>
              <a:t>PivNet</a:t>
            </a:r>
            <a:endParaRPr lang="en-US" dirty="0"/>
          </a:p>
        </p:txBody>
      </p:sp>
      <p:sp>
        <p:nvSpPr>
          <p:cNvPr id="12" name="Can 11"/>
          <p:cNvSpPr/>
          <p:nvPr/>
        </p:nvSpPr>
        <p:spPr>
          <a:xfrm>
            <a:off x="6123255" y="4919597"/>
            <a:ext cx="1413720" cy="822960"/>
          </a:xfrm>
          <a:prstGeom prst="can">
            <a:avLst/>
          </a:prstGeom>
          <a:ln/>
        </p:spPr>
        <p:style>
          <a:lnRef idx="1">
            <a:schemeClr val="accent1"/>
          </a:lnRef>
          <a:fillRef idx="3">
            <a:schemeClr val="accent1"/>
          </a:fillRef>
          <a:effectRef idx="2">
            <a:schemeClr val="accent1"/>
          </a:effectRef>
          <a:fontRef idx="minor">
            <a:schemeClr val="lt1"/>
          </a:fontRef>
        </p:style>
        <p:txBody>
          <a:bodyPr/>
          <a:lstStyle/>
          <a:p>
            <a:pPr algn="ctr"/>
            <a:r>
              <a:rPr lang="en-US" dirty="0" err="1" smtClean="0"/>
              <a:t>OpsMan</a:t>
            </a:r>
            <a:endParaRPr lang="en-US" dirty="0"/>
          </a:p>
        </p:txBody>
      </p:sp>
      <p:cxnSp>
        <p:nvCxnSpPr>
          <p:cNvPr id="18" name="Straight Connector 17"/>
          <p:cNvCxnSpPr/>
          <p:nvPr/>
        </p:nvCxnSpPr>
        <p:spPr>
          <a:xfrm>
            <a:off x="2288248" y="4064000"/>
            <a:ext cx="3835007" cy="1270000"/>
          </a:xfrm>
          <a:prstGeom prst="line">
            <a:avLst/>
          </a:prstGeom>
          <a:ln w="76200" cmpd="sng">
            <a:prstDash val="solid"/>
            <a:tailEnd type="triangle" w="lg"/>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a:stCxn id="11" idx="2"/>
          </p:cNvCxnSpPr>
          <p:nvPr/>
        </p:nvCxnSpPr>
        <p:spPr>
          <a:xfrm flipH="1">
            <a:off x="2288248" y="2265493"/>
            <a:ext cx="3835007" cy="1273574"/>
          </a:xfrm>
          <a:prstGeom prst="line">
            <a:avLst/>
          </a:prstGeom>
          <a:ln w="76200" cmpd="sng">
            <a:prstDash val="solid"/>
            <a:tailEnd type="triangle" w="lg"/>
          </a:ln>
        </p:spPr>
        <p:style>
          <a:lnRef idx="2">
            <a:schemeClr val="accent1"/>
          </a:lnRef>
          <a:fillRef idx="0">
            <a:schemeClr val="accent1"/>
          </a:fillRef>
          <a:effectRef idx="1">
            <a:schemeClr val="accent1"/>
          </a:effectRef>
          <a:fontRef idx="minor">
            <a:schemeClr val="tx1"/>
          </a:fontRef>
        </p:style>
      </p:cxnSp>
      <p:pic>
        <p:nvPicPr>
          <p:cNvPr id="30" name="Picture 29" descr="stk19951boj.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8532" y="3100614"/>
            <a:ext cx="1034288" cy="1416335"/>
          </a:xfrm>
          <a:prstGeom prst="rect">
            <a:avLst/>
          </a:prstGeom>
        </p:spPr>
      </p:pic>
    </p:spTree>
    <p:extLst>
      <p:ext uri="{BB962C8B-B14F-4D97-AF65-F5344CB8AC3E}">
        <p14:creationId xmlns:p14="http://schemas.microsoft.com/office/powerpoint/2010/main" val="189877416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Cloud 21"/>
          <p:cNvSpPr/>
          <p:nvPr/>
        </p:nvSpPr>
        <p:spPr>
          <a:xfrm>
            <a:off x="3967105" y="1325217"/>
            <a:ext cx="5808133" cy="5092515"/>
          </a:xfrm>
          <a:prstGeom prst="cloud">
            <a:avLst/>
          </a:prstGeom>
          <a:solidFill>
            <a:schemeClr val="bg1">
              <a:lumMod val="85000"/>
            </a:schemeClr>
          </a:soli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ext Placeholder 1"/>
          <p:cNvSpPr>
            <a:spLocks noGrp="1"/>
          </p:cNvSpPr>
          <p:nvPr>
            <p:ph type="body" sz="quarter" idx="10"/>
          </p:nvPr>
        </p:nvSpPr>
        <p:spPr/>
        <p:txBody>
          <a:bodyPr/>
          <a:lstStyle/>
          <a:p>
            <a:r>
              <a:rPr lang="en-US" dirty="0" smtClean="0"/>
              <a:t>Shelling out</a:t>
            </a:r>
            <a:endParaRPr lang="en-US" dirty="0"/>
          </a:p>
        </p:txBody>
      </p:sp>
      <p:sp>
        <p:nvSpPr>
          <p:cNvPr id="3" name="Text Placeholder 2"/>
          <p:cNvSpPr>
            <a:spLocks noGrp="1"/>
          </p:cNvSpPr>
          <p:nvPr>
            <p:ph type="body" sz="quarter" idx="11"/>
          </p:nvPr>
        </p:nvSpPr>
        <p:spPr/>
        <p:txBody>
          <a:bodyPr/>
          <a:lstStyle/>
          <a:p>
            <a:pPr marL="0" indent="0">
              <a:buNone/>
            </a:pPr>
            <a:endParaRPr lang="en-US" dirty="0" smtClean="0"/>
          </a:p>
        </p:txBody>
      </p:sp>
      <p:sp>
        <p:nvSpPr>
          <p:cNvPr id="6" name="Can 5"/>
          <p:cNvSpPr/>
          <p:nvPr/>
        </p:nvSpPr>
        <p:spPr>
          <a:xfrm>
            <a:off x="6244854" y="1854013"/>
            <a:ext cx="1413721" cy="822960"/>
          </a:xfrm>
          <a:prstGeom prst="can">
            <a:avLst/>
          </a:prstGeom>
          <a:ln/>
        </p:spPr>
        <p:style>
          <a:lnRef idx="1">
            <a:schemeClr val="accent1"/>
          </a:lnRef>
          <a:fillRef idx="3">
            <a:schemeClr val="accent1"/>
          </a:fillRef>
          <a:effectRef idx="2">
            <a:schemeClr val="accent1"/>
          </a:effectRef>
          <a:fontRef idx="minor">
            <a:schemeClr val="lt1"/>
          </a:fontRef>
        </p:style>
        <p:txBody>
          <a:bodyPr/>
          <a:lstStyle/>
          <a:p>
            <a:pPr algn="ctr"/>
            <a:r>
              <a:rPr lang="en-US" dirty="0" err="1" smtClean="0"/>
              <a:t>PivNet</a:t>
            </a:r>
            <a:endParaRPr lang="en-US" dirty="0"/>
          </a:p>
        </p:txBody>
      </p:sp>
      <p:sp>
        <p:nvSpPr>
          <p:cNvPr id="7" name="Can 6"/>
          <p:cNvSpPr/>
          <p:nvPr/>
        </p:nvSpPr>
        <p:spPr>
          <a:xfrm>
            <a:off x="6244854" y="4919597"/>
            <a:ext cx="1413720" cy="822960"/>
          </a:xfrm>
          <a:prstGeom prst="can">
            <a:avLst/>
          </a:prstGeom>
          <a:ln/>
        </p:spPr>
        <p:style>
          <a:lnRef idx="1">
            <a:schemeClr val="accent1"/>
          </a:lnRef>
          <a:fillRef idx="3">
            <a:schemeClr val="accent1"/>
          </a:fillRef>
          <a:effectRef idx="2">
            <a:schemeClr val="accent1"/>
          </a:effectRef>
          <a:fontRef idx="minor">
            <a:schemeClr val="lt1"/>
          </a:fontRef>
        </p:style>
        <p:txBody>
          <a:bodyPr/>
          <a:lstStyle/>
          <a:p>
            <a:pPr algn="ctr"/>
            <a:r>
              <a:rPr lang="en-US" dirty="0" err="1" smtClean="0"/>
              <a:t>OpsMan</a:t>
            </a:r>
            <a:endParaRPr lang="en-US" dirty="0"/>
          </a:p>
        </p:txBody>
      </p:sp>
      <p:cxnSp>
        <p:nvCxnSpPr>
          <p:cNvPr id="9" name="Straight Connector 8"/>
          <p:cNvCxnSpPr>
            <a:stCxn id="6" idx="3"/>
          </p:cNvCxnSpPr>
          <p:nvPr/>
        </p:nvCxnSpPr>
        <p:spPr>
          <a:xfrm flipH="1">
            <a:off x="6951714" y="2676973"/>
            <a:ext cx="1" cy="699534"/>
          </a:xfrm>
          <a:prstGeom prst="line">
            <a:avLst/>
          </a:prstGeom>
          <a:ln w="76200" cmpd="sng">
            <a:tailEnd type="triangle" w="lg"/>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a:endCxn id="7" idx="1"/>
          </p:cNvCxnSpPr>
          <p:nvPr/>
        </p:nvCxnSpPr>
        <p:spPr>
          <a:xfrm>
            <a:off x="6951714" y="4199467"/>
            <a:ext cx="0" cy="720130"/>
          </a:xfrm>
          <a:prstGeom prst="line">
            <a:avLst/>
          </a:prstGeom>
          <a:ln w="76200" cmpd="sng">
            <a:tailEnd type="triangle" w="lg"/>
          </a:ln>
        </p:spPr>
        <p:style>
          <a:lnRef idx="2">
            <a:schemeClr val="accent1"/>
          </a:lnRef>
          <a:fillRef idx="0">
            <a:schemeClr val="accent1"/>
          </a:fillRef>
          <a:effectRef idx="1">
            <a:schemeClr val="accent1"/>
          </a:effectRef>
          <a:fontRef idx="minor">
            <a:schemeClr val="tx1"/>
          </a:fontRef>
        </p:style>
      </p:cxnSp>
      <p:pic>
        <p:nvPicPr>
          <p:cNvPr id="15" name="Picture 14" descr="iter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4513" y="3268133"/>
            <a:ext cx="1352583" cy="931334"/>
          </a:xfrm>
          <a:prstGeom prst="rect">
            <a:avLst/>
          </a:prstGeom>
        </p:spPr>
      </p:pic>
      <p:cxnSp>
        <p:nvCxnSpPr>
          <p:cNvPr id="32" name="Straight Connector 31"/>
          <p:cNvCxnSpPr/>
          <p:nvPr/>
        </p:nvCxnSpPr>
        <p:spPr>
          <a:xfrm>
            <a:off x="2467096" y="3759201"/>
            <a:ext cx="3777758" cy="28786"/>
          </a:xfrm>
          <a:prstGeom prst="line">
            <a:avLst/>
          </a:prstGeom>
          <a:ln w="76200" cmpd="sng">
            <a:prstDash val="sysDot"/>
            <a:tailEnd type="triangle" w="lg"/>
          </a:ln>
        </p:spPr>
        <p:style>
          <a:lnRef idx="2">
            <a:schemeClr val="accent1"/>
          </a:lnRef>
          <a:fillRef idx="0">
            <a:schemeClr val="accent1"/>
          </a:fillRef>
          <a:effectRef idx="1">
            <a:schemeClr val="accent1"/>
          </a:effectRef>
          <a:fontRef idx="minor">
            <a:schemeClr val="tx1"/>
          </a:fontRef>
        </p:style>
      </p:cxnSp>
      <p:sp>
        <p:nvSpPr>
          <p:cNvPr id="12" name="Cube 11"/>
          <p:cNvSpPr/>
          <p:nvPr/>
        </p:nvSpPr>
        <p:spPr>
          <a:xfrm>
            <a:off x="6260790" y="3425352"/>
            <a:ext cx="1397785" cy="774115"/>
          </a:xfrm>
          <a:prstGeom prst="cube">
            <a:avLst/>
          </a:prstGeom>
          <a:ln/>
        </p:spPr>
        <p:style>
          <a:lnRef idx="1">
            <a:schemeClr val="accent1"/>
          </a:lnRef>
          <a:fillRef idx="3">
            <a:schemeClr val="accent1"/>
          </a:fillRef>
          <a:effectRef idx="2">
            <a:schemeClr val="accent1"/>
          </a:effectRef>
          <a:fontRef idx="minor">
            <a:schemeClr val="lt1"/>
          </a:fontRef>
        </p:style>
        <p:txBody>
          <a:bodyPr/>
          <a:lstStyle/>
          <a:p>
            <a:pPr algn="ctr"/>
            <a:r>
              <a:rPr lang="en-US" dirty="0" err="1"/>
              <a:t>Jumpbox</a:t>
            </a:r>
            <a:endParaRPr lang="en-US" dirty="0"/>
          </a:p>
        </p:txBody>
      </p:sp>
      <p:sp>
        <p:nvSpPr>
          <p:cNvPr id="5" name="TextBox 4"/>
          <p:cNvSpPr txBox="1"/>
          <p:nvPr/>
        </p:nvSpPr>
        <p:spPr>
          <a:xfrm>
            <a:off x="7120304" y="2783549"/>
            <a:ext cx="1405145" cy="369332"/>
          </a:xfrm>
          <a:prstGeom prst="rect">
            <a:avLst/>
          </a:prstGeom>
          <a:noFill/>
        </p:spPr>
        <p:txBody>
          <a:bodyPr wrap="square" rtlCol="0">
            <a:spAutoFit/>
          </a:bodyPr>
          <a:lstStyle/>
          <a:p>
            <a:r>
              <a:rPr lang="en-US" dirty="0" smtClean="0"/>
              <a:t>Downloads</a:t>
            </a:r>
            <a:endParaRPr lang="en-US" dirty="0"/>
          </a:p>
        </p:txBody>
      </p:sp>
      <p:sp>
        <p:nvSpPr>
          <p:cNvPr id="16" name="TextBox 15"/>
          <p:cNvSpPr txBox="1"/>
          <p:nvPr/>
        </p:nvSpPr>
        <p:spPr>
          <a:xfrm>
            <a:off x="7120304" y="4340987"/>
            <a:ext cx="1405145" cy="369332"/>
          </a:xfrm>
          <a:prstGeom prst="rect">
            <a:avLst/>
          </a:prstGeom>
          <a:noFill/>
        </p:spPr>
        <p:txBody>
          <a:bodyPr wrap="square" rtlCol="0">
            <a:spAutoFit/>
          </a:bodyPr>
          <a:lstStyle/>
          <a:p>
            <a:r>
              <a:rPr lang="en-US" dirty="0" smtClean="0"/>
              <a:t>Imports</a:t>
            </a:r>
            <a:endParaRPr lang="en-US" dirty="0"/>
          </a:p>
        </p:txBody>
      </p:sp>
    </p:spTree>
    <p:extLst>
      <p:ext uri="{BB962C8B-B14F-4D97-AF65-F5344CB8AC3E}">
        <p14:creationId xmlns:p14="http://schemas.microsoft.com/office/powerpoint/2010/main" val="297145169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API </a:t>
            </a:r>
            <a:r>
              <a:rPr lang="en-US" dirty="0" smtClean="0"/>
              <a:t>Abstractions </a:t>
            </a:r>
            <a:r>
              <a:rPr lang="en-US" dirty="0" smtClean="0"/>
              <a:t>(CF_TRACE)</a:t>
            </a:r>
            <a:endParaRPr lang="en-US" dirty="0"/>
          </a:p>
          <a:p>
            <a:endParaRPr lang="en-US" dirty="0"/>
          </a:p>
          <a:p>
            <a:endParaRPr lang="en-US" dirty="0"/>
          </a:p>
        </p:txBody>
      </p:sp>
      <p:sp>
        <p:nvSpPr>
          <p:cNvPr id="3" name="Text Placeholder 2"/>
          <p:cNvSpPr>
            <a:spLocks noGrp="1"/>
          </p:cNvSpPr>
          <p:nvPr>
            <p:ph type="body" sz="quarter" idx="11"/>
          </p:nvPr>
        </p:nvSpPr>
        <p:spPr>
          <a:xfrm>
            <a:off x="762000" y="1603099"/>
            <a:ext cx="10668000" cy="3951034"/>
          </a:xfrm>
          <a:solidFill>
            <a:schemeClr val="tx1"/>
          </a:solidFill>
          <a:effectLst>
            <a:glow rad="101600">
              <a:srgbClr val="660066">
                <a:alpha val="75000"/>
              </a:srgbClr>
            </a:glow>
          </a:effectLst>
        </p:spPr>
        <p:txBody>
          <a:bodyPr/>
          <a:lstStyle/>
          <a:p>
            <a:pPr marL="0" indent="0">
              <a:lnSpc>
                <a:spcPct val="50000"/>
              </a:lnSpc>
              <a:buNone/>
            </a:pPr>
            <a:r>
              <a:rPr lang="en-US" sz="1600" b="1" dirty="0">
                <a:solidFill>
                  <a:schemeClr val="accent6">
                    <a:lumMod val="75000"/>
                  </a:schemeClr>
                </a:solidFill>
                <a:latin typeface="Consolas"/>
                <a:cs typeface="Consolas"/>
              </a:rPr>
              <a:t>&gt; </a:t>
            </a:r>
            <a:r>
              <a:rPr lang="en-US" sz="1600" b="1" dirty="0" err="1">
                <a:solidFill>
                  <a:srgbClr val="FF0000"/>
                </a:solidFill>
                <a:latin typeface="Consolas"/>
                <a:cs typeface="Consolas"/>
              </a:rPr>
              <a:t>cf</a:t>
            </a:r>
            <a:r>
              <a:rPr lang="en-US" sz="1600" b="1" dirty="0">
                <a:solidFill>
                  <a:srgbClr val="FF0000"/>
                </a:solidFill>
                <a:latin typeface="Consolas"/>
                <a:cs typeface="Consolas"/>
              </a:rPr>
              <a:t> domains</a:t>
            </a:r>
          </a:p>
          <a:p>
            <a:pPr marL="0" indent="0">
              <a:lnSpc>
                <a:spcPct val="50000"/>
              </a:lnSpc>
              <a:buNone/>
            </a:pPr>
            <a:r>
              <a:rPr lang="en-US" sz="1600" b="1" dirty="0">
                <a:solidFill>
                  <a:schemeClr val="accent6">
                    <a:lumMod val="75000"/>
                  </a:schemeClr>
                </a:solidFill>
                <a:latin typeface="Consolas"/>
                <a:cs typeface="Consolas"/>
              </a:rPr>
              <a:t>Getting domains in org </a:t>
            </a:r>
            <a:r>
              <a:rPr lang="en-US" sz="1600" b="1" dirty="0" err="1">
                <a:solidFill>
                  <a:schemeClr val="accent6">
                    <a:lumMod val="75000"/>
                  </a:schemeClr>
                </a:solidFill>
                <a:latin typeface="Consolas"/>
                <a:cs typeface="Consolas"/>
              </a:rPr>
              <a:t>amcginlay</a:t>
            </a:r>
            <a:r>
              <a:rPr lang="en-US" sz="1600" b="1" dirty="0">
                <a:solidFill>
                  <a:schemeClr val="accent6">
                    <a:lumMod val="75000"/>
                  </a:schemeClr>
                </a:solidFill>
                <a:latin typeface="Consolas"/>
                <a:cs typeface="Consolas"/>
              </a:rPr>
              <a:t> as admin...</a:t>
            </a:r>
          </a:p>
          <a:p>
            <a:pPr marL="0" indent="0">
              <a:lnSpc>
                <a:spcPct val="50000"/>
              </a:lnSpc>
              <a:buNone/>
            </a:pPr>
            <a:r>
              <a:rPr lang="en-US" sz="1600" b="1" dirty="0">
                <a:solidFill>
                  <a:schemeClr val="accent6">
                    <a:lumMod val="75000"/>
                  </a:schemeClr>
                </a:solidFill>
                <a:latin typeface="Consolas"/>
                <a:cs typeface="Consolas"/>
              </a:rPr>
              <a:t>name                               status   type</a:t>
            </a:r>
          </a:p>
          <a:p>
            <a:pPr marL="0" indent="0">
              <a:lnSpc>
                <a:spcPct val="50000"/>
              </a:lnSpc>
              <a:buNone/>
            </a:pPr>
            <a:r>
              <a:rPr lang="en-US" sz="1600" b="1" dirty="0" err="1">
                <a:solidFill>
                  <a:schemeClr val="accent6">
                    <a:lumMod val="75000"/>
                  </a:schemeClr>
                </a:solidFill>
                <a:latin typeface="Consolas"/>
                <a:cs typeface="Consolas"/>
              </a:rPr>
              <a:t>apps.amcginlay.gcp.pivotaledu.io</a:t>
            </a:r>
            <a:r>
              <a:rPr lang="en-US" sz="1600" b="1" dirty="0">
                <a:solidFill>
                  <a:schemeClr val="accent6">
                    <a:lumMod val="75000"/>
                  </a:schemeClr>
                </a:solidFill>
                <a:latin typeface="Consolas"/>
                <a:cs typeface="Consolas"/>
              </a:rPr>
              <a:t>   </a:t>
            </a:r>
            <a:r>
              <a:rPr lang="en-US" sz="1600" b="1" dirty="0" smtClean="0">
                <a:solidFill>
                  <a:schemeClr val="accent6">
                    <a:lumMod val="75000"/>
                  </a:schemeClr>
                </a:solidFill>
                <a:latin typeface="Consolas"/>
                <a:cs typeface="Consolas"/>
              </a:rPr>
              <a:t>shared</a:t>
            </a:r>
          </a:p>
          <a:p>
            <a:pPr marL="0" indent="0">
              <a:lnSpc>
                <a:spcPct val="50000"/>
              </a:lnSpc>
              <a:buNone/>
            </a:pPr>
            <a:endParaRPr lang="en-US" sz="1600" b="1" dirty="0" smtClean="0">
              <a:solidFill>
                <a:schemeClr val="accent6">
                  <a:lumMod val="75000"/>
                </a:schemeClr>
              </a:solidFill>
              <a:latin typeface="Consolas"/>
              <a:cs typeface="Consolas"/>
            </a:endParaRPr>
          </a:p>
          <a:p>
            <a:pPr marL="0" indent="0">
              <a:lnSpc>
                <a:spcPct val="50000"/>
              </a:lnSpc>
              <a:buNone/>
            </a:pPr>
            <a:r>
              <a:rPr lang="en-US" sz="1600" b="1" dirty="0" smtClean="0">
                <a:solidFill>
                  <a:schemeClr val="accent6">
                    <a:lumMod val="75000"/>
                  </a:schemeClr>
                </a:solidFill>
                <a:latin typeface="Consolas"/>
                <a:cs typeface="Consolas"/>
              </a:rPr>
              <a:t>&gt; </a:t>
            </a:r>
            <a:r>
              <a:rPr lang="en-US" sz="1600" b="1" dirty="0">
                <a:solidFill>
                  <a:srgbClr val="FFFF00"/>
                </a:solidFill>
                <a:latin typeface="Consolas"/>
                <a:cs typeface="Consolas"/>
              </a:rPr>
              <a:t>CF_TRACE=true</a:t>
            </a:r>
            <a:r>
              <a:rPr lang="en-US" sz="1600" b="1" dirty="0">
                <a:solidFill>
                  <a:srgbClr val="FF0000"/>
                </a:solidFill>
                <a:latin typeface="Consolas"/>
                <a:cs typeface="Consolas"/>
              </a:rPr>
              <a:t> </a:t>
            </a:r>
            <a:r>
              <a:rPr lang="en-US" sz="1600" b="1" dirty="0" err="1">
                <a:solidFill>
                  <a:srgbClr val="FF0000"/>
                </a:solidFill>
                <a:latin typeface="Consolas"/>
                <a:cs typeface="Consolas"/>
              </a:rPr>
              <a:t>cf</a:t>
            </a:r>
            <a:r>
              <a:rPr lang="en-US" sz="1600" b="1" dirty="0">
                <a:solidFill>
                  <a:srgbClr val="FF0000"/>
                </a:solidFill>
                <a:latin typeface="Consolas"/>
                <a:cs typeface="Consolas"/>
              </a:rPr>
              <a:t> domains</a:t>
            </a:r>
          </a:p>
          <a:p>
            <a:pPr marL="0" indent="0">
              <a:lnSpc>
                <a:spcPct val="50000"/>
              </a:lnSpc>
              <a:buNone/>
            </a:pPr>
            <a:r>
              <a:rPr lang="en-US" sz="1600" b="1" dirty="0">
                <a:solidFill>
                  <a:schemeClr val="accent6">
                    <a:lumMod val="75000"/>
                  </a:schemeClr>
                </a:solidFill>
                <a:latin typeface="Consolas"/>
                <a:cs typeface="Consolas"/>
              </a:rPr>
              <a:t>Getting domains in org </a:t>
            </a:r>
            <a:r>
              <a:rPr lang="en-US" sz="1600" b="1" dirty="0" err="1">
                <a:solidFill>
                  <a:schemeClr val="accent6">
                    <a:lumMod val="75000"/>
                  </a:schemeClr>
                </a:solidFill>
                <a:latin typeface="Consolas"/>
                <a:cs typeface="Consolas"/>
              </a:rPr>
              <a:t>amcginlay</a:t>
            </a:r>
            <a:r>
              <a:rPr lang="en-US" sz="1600" b="1" dirty="0">
                <a:solidFill>
                  <a:schemeClr val="accent6">
                    <a:lumMod val="75000"/>
                  </a:schemeClr>
                </a:solidFill>
                <a:latin typeface="Consolas"/>
                <a:cs typeface="Consolas"/>
              </a:rPr>
              <a:t> as admin..</a:t>
            </a:r>
            <a:r>
              <a:rPr lang="en-US" sz="1600" b="1" dirty="0" smtClean="0">
                <a:solidFill>
                  <a:schemeClr val="accent6">
                    <a:lumMod val="75000"/>
                  </a:schemeClr>
                </a:solidFill>
                <a:latin typeface="Consolas"/>
                <a:cs typeface="Consolas"/>
              </a:rPr>
              <a:t>.</a:t>
            </a:r>
            <a:endParaRPr lang="en-US" sz="1600" b="1" dirty="0">
              <a:solidFill>
                <a:schemeClr val="accent6">
                  <a:lumMod val="75000"/>
                </a:schemeClr>
              </a:solidFill>
              <a:latin typeface="Consolas"/>
              <a:cs typeface="Consolas"/>
            </a:endParaRPr>
          </a:p>
          <a:p>
            <a:pPr marL="0" indent="0">
              <a:lnSpc>
                <a:spcPct val="50000"/>
              </a:lnSpc>
              <a:buNone/>
            </a:pPr>
            <a:endParaRPr lang="en-US" sz="1600" b="1" dirty="0">
              <a:solidFill>
                <a:schemeClr val="accent6">
                  <a:lumMod val="75000"/>
                </a:schemeClr>
              </a:solidFill>
              <a:latin typeface="Consolas"/>
              <a:cs typeface="Consolas"/>
            </a:endParaRPr>
          </a:p>
          <a:p>
            <a:pPr marL="0" indent="0">
              <a:lnSpc>
                <a:spcPct val="50000"/>
              </a:lnSpc>
              <a:buNone/>
            </a:pPr>
            <a:r>
              <a:rPr lang="en-US" sz="1600" b="1" dirty="0">
                <a:solidFill>
                  <a:srgbClr val="FF0000"/>
                </a:solidFill>
                <a:latin typeface="Consolas"/>
                <a:cs typeface="Consolas"/>
              </a:rPr>
              <a:t>REQUEST</a:t>
            </a:r>
            <a:r>
              <a:rPr lang="en-US" sz="1600" b="1" dirty="0">
                <a:solidFill>
                  <a:schemeClr val="accent6">
                    <a:lumMod val="75000"/>
                  </a:schemeClr>
                </a:solidFill>
                <a:latin typeface="Consolas"/>
                <a:cs typeface="Consolas"/>
              </a:rPr>
              <a:t>: [2018-04-12T11:18:30+01:00]</a:t>
            </a:r>
          </a:p>
          <a:p>
            <a:pPr marL="0" indent="0">
              <a:lnSpc>
                <a:spcPct val="50000"/>
              </a:lnSpc>
              <a:buNone/>
            </a:pPr>
            <a:r>
              <a:rPr lang="en-US" sz="1600" b="1" dirty="0">
                <a:solidFill>
                  <a:srgbClr val="FF0000"/>
                </a:solidFill>
                <a:latin typeface="Consolas"/>
                <a:cs typeface="Consolas"/>
              </a:rPr>
              <a:t>GET /v2/organizations/</a:t>
            </a:r>
            <a:r>
              <a:rPr lang="en-US" sz="1600" b="1" dirty="0">
                <a:solidFill>
                  <a:schemeClr val="accent6">
                    <a:lumMod val="75000"/>
                  </a:schemeClr>
                </a:solidFill>
                <a:latin typeface="Consolas"/>
                <a:cs typeface="Consolas"/>
              </a:rPr>
              <a:t>677a283b-933d-43b3-8130-2541d14e8117</a:t>
            </a:r>
            <a:r>
              <a:rPr lang="en-US" sz="1600" b="1" dirty="0">
                <a:solidFill>
                  <a:srgbClr val="FF0000"/>
                </a:solidFill>
                <a:latin typeface="Consolas"/>
                <a:cs typeface="Consolas"/>
              </a:rPr>
              <a:t>/</a:t>
            </a:r>
            <a:r>
              <a:rPr lang="en-US" sz="1600" b="1" dirty="0" err="1">
                <a:solidFill>
                  <a:srgbClr val="FF0000"/>
                </a:solidFill>
                <a:latin typeface="Consolas"/>
                <a:cs typeface="Consolas"/>
              </a:rPr>
              <a:t>private_domains</a:t>
            </a:r>
            <a:r>
              <a:rPr lang="en-US" sz="1600" b="1" dirty="0">
                <a:solidFill>
                  <a:schemeClr val="accent6">
                    <a:lumMod val="75000"/>
                  </a:schemeClr>
                </a:solidFill>
                <a:latin typeface="Consolas"/>
                <a:cs typeface="Consolas"/>
              </a:rPr>
              <a:t> HTTP/1.1</a:t>
            </a:r>
          </a:p>
          <a:p>
            <a:pPr marL="0" indent="0">
              <a:lnSpc>
                <a:spcPct val="50000"/>
              </a:lnSpc>
              <a:buNone/>
            </a:pPr>
            <a:r>
              <a:rPr lang="en-US" sz="1600" b="1" dirty="0" smtClean="0">
                <a:solidFill>
                  <a:schemeClr val="accent6">
                    <a:lumMod val="75000"/>
                  </a:schemeClr>
                </a:solidFill>
                <a:latin typeface="Consolas"/>
                <a:cs typeface="Consolas"/>
              </a:rPr>
              <a:t>...</a:t>
            </a:r>
          </a:p>
          <a:p>
            <a:pPr marL="0" indent="0">
              <a:lnSpc>
                <a:spcPct val="50000"/>
              </a:lnSpc>
              <a:buNone/>
            </a:pPr>
            <a:r>
              <a:rPr lang="en-US" sz="1600" b="1" dirty="0">
                <a:solidFill>
                  <a:srgbClr val="FF0000"/>
                </a:solidFill>
                <a:latin typeface="Consolas"/>
                <a:cs typeface="Consolas"/>
              </a:rPr>
              <a:t>RESPONSE</a:t>
            </a:r>
            <a:r>
              <a:rPr lang="en-US" sz="1600" b="1" dirty="0">
                <a:solidFill>
                  <a:schemeClr val="accent6">
                    <a:lumMod val="75000"/>
                  </a:schemeClr>
                </a:solidFill>
                <a:latin typeface="Consolas"/>
                <a:cs typeface="Consolas"/>
              </a:rPr>
              <a:t>: [2018-04-12T11:18:31+01:00]</a:t>
            </a:r>
          </a:p>
          <a:p>
            <a:pPr marL="0" indent="0">
              <a:lnSpc>
                <a:spcPct val="50000"/>
              </a:lnSpc>
              <a:buNone/>
            </a:pPr>
            <a:r>
              <a:rPr lang="en-US" sz="1600" b="1" dirty="0">
                <a:solidFill>
                  <a:schemeClr val="accent6">
                    <a:lumMod val="75000"/>
                  </a:schemeClr>
                </a:solidFill>
                <a:latin typeface="Consolas"/>
                <a:cs typeface="Consolas"/>
              </a:rPr>
              <a:t>HTTP/1.1 </a:t>
            </a:r>
            <a:r>
              <a:rPr lang="en-US" sz="1600" b="1" dirty="0">
                <a:solidFill>
                  <a:srgbClr val="548235"/>
                </a:solidFill>
                <a:latin typeface="Consolas"/>
                <a:cs typeface="Consolas"/>
              </a:rPr>
              <a:t>200 </a:t>
            </a:r>
            <a:r>
              <a:rPr lang="en-US" sz="1600" b="1" dirty="0">
                <a:solidFill>
                  <a:schemeClr val="accent6">
                    <a:lumMod val="75000"/>
                  </a:schemeClr>
                </a:solidFill>
                <a:latin typeface="Consolas"/>
                <a:cs typeface="Consolas"/>
              </a:rPr>
              <a:t>OK</a:t>
            </a:r>
          </a:p>
          <a:p>
            <a:pPr marL="0" indent="0">
              <a:lnSpc>
                <a:spcPct val="50000"/>
              </a:lnSpc>
              <a:buNone/>
            </a:pPr>
            <a:r>
              <a:rPr lang="en-US" sz="1600" b="1" dirty="0" smtClean="0">
                <a:solidFill>
                  <a:schemeClr val="accent6">
                    <a:lumMod val="75000"/>
                  </a:schemeClr>
                </a:solidFill>
                <a:latin typeface="Consolas"/>
                <a:cs typeface="Consolas"/>
              </a:rPr>
              <a:t>...</a:t>
            </a:r>
          </a:p>
          <a:p>
            <a:pPr marL="0" indent="0">
              <a:lnSpc>
                <a:spcPct val="50000"/>
              </a:lnSpc>
              <a:buNone/>
            </a:pPr>
            <a:r>
              <a:rPr lang="en-US" sz="1600" b="1" dirty="0" smtClean="0">
                <a:solidFill>
                  <a:srgbClr val="FF0000"/>
                </a:solidFill>
                <a:latin typeface="Consolas"/>
                <a:cs typeface="Consolas"/>
              </a:rPr>
              <a:t>{ JSON }</a:t>
            </a:r>
          </a:p>
        </p:txBody>
      </p:sp>
    </p:spTree>
    <p:extLst>
      <p:ext uri="{BB962C8B-B14F-4D97-AF65-F5344CB8AC3E}">
        <p14:creationId xmlns:p14="http://schemas.microsoft.com/office/powerpoint/2010/main" val="415702649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pPr marL="0" indent="0">
              <a:buNone/>
            </a:pPr>
            <a:endParaRPr lang="en-US" dirty="0" smtClean="0"/>
          </a:p>
        </p:txBody>
      </p:sp>
      <p:pic>
        <p:nvPicPr>
          <p:cNvPr id="14" name="Picture 13" descr="instdash.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8400" y="1603099"/>
            <a:ext cx="9842500" cy="4315096"/>
          </a:xfrm>
          <a:prstGeom prst="rect">
            <a:avLst/>
          </a:prstGeom>
        </p:spPr>
      </p:pic>
      <p:sp>
        <p:nvSpPr>
          <p:cNvPr id="2" name="Text Placeholder 1"/>
          <p:cNvSpPr>
            <a:spLocks noGrp="1"/>
          </p:cNvSpPr>
          <p:nvPr>
            <p:ph type="body" sz="quarter" idx="10"/>
          </p:nvPr>
        </p:nvSpPr>
        <p:spPr/>
        <p:txBody>
          <a:bodyPr/>
          <a:lstStyle/>
          <a:p>
            <a:r>
              <a:rPr lang="en-US" dirty="0" smtClean="0"/>
              <a:t>No More Pointy-</a:t>
            </a:r>
            <a:r>
              <a:rPr lang="en-US" dirty="0" err="1" smtClean="0"/>
              <a:t>Clicky</a:t>
            </a:r>
            <a:r>
              <a:rPr lang="en-US" dirty="0" smtClean="0"/>
              <a:t> (1 of 2)</a:t>
            </a:r>
            <a:endParaRPr lang="en-US" dirty="0"/>
          </a:p>
        </p:txBody>
      </p:sp>
    </p:spTree>
    <p:extLst>
      <p:ext uri="{BB962C8B-B14F-4D97-AF65-F5344CB8AC3E}">
        <p14:creationId xmlns:p14="http://schemas.microsoft.com/office/powerpoint/2010/main" val="1898774161"/>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nstdash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8400" y="1603099"/>
            <a:ext cx="9842500" cy="4315096"/>
          </a:xfrm>
          <a:prstGeom prst="rect">
            <a:avLst/>
          </a:prstGeom>
        </p:spPr>
      </p:pic>
      <p:sp>
        <p:nvSpPr>
          <p:cNvPr id="2" name="Text Placeholder 1"/>
          <p:cNvSpPr>
            <a:spLocks noGrp="1"/>
          </p:cNvSpPr>
          <p:nvPr>
            <p:ph type="body" sz="quarter" idx="10"/>
          </p:nvPr>
        </p:nvSpPr>
        <p:spPr/>
        <p:txBody>
          <a:bodyPr/>
          <a:lstStyle/>
          <a:p>
            <a:r>
              <a:rPr lang="en-US" dirty="0" smtClean="0"/>
              <a:t>No More Pointy-</a:t>
            </a:r>
            <a:r>
              <a:rPr lang="en-US" dirty="0" err="1" smtClean="0"/>
              <a:t>Clicky</a:t>
            </a:r>
            <a:r>
              <a:rPr lang="en-US" dirty="0" smtClean="0"/>
              <a:t> (2 of 2)</a:t>
            </a:r>
            <a:endParaRPr lang="en-US" dirty="0"/>
          </a:p>
        </p:txBody>
      </p:sp>
      <p:sp>
        <p:nvSpPr>
          <p:cNvPr id="3" name="Text Placeholder 2"/>
          <p:cNvSpPr>
            <a:spLocks noGrp="1"/>
          </p:cNvSpPr>
          <p:nvPr>
            <p:ph type="body" sz="quarter" idx="11"/>
          </p:nvPr>
        </p:nvSpPr>
        <p:spPr/>
        <p:txBody>
          <a:bodyPr/>
          <a:lstStyle/>
          <a:p>
            <a:pPr marL="0" indent="0">
              <a:buNone/>
            </a:pPr>
            <a:r>
              <a:rPr lang="en-US" dirty="0" smtClean="0"/>
              <a:t>	</a:t>
            </a:r>
          </a:p>
        </p:txBody>
      </p:sp>
      <p:pic>
        <p:nvPicPr>
          <p:cNvPr id="11" name="Picture 10" descr="clippy.png"/>
          <p:cNvPicPr>
            <a:picLocks noChangeAspect="1"/>
          </p:cNvPicPr>
          <p:nvPr/>
        </p:nvPicPr>
        <p:blipFill>
          <a:blip r:embed="rId4">
            <a:clrChange>
              <a:clrFrom>
                <a:srgbClr val="FFFFFF"/>
              </a:clrFrom>
              <a:clrTo>
                <a:srgbClr val="FFFFFF">
                  <a:alpha val="0"/>
                </a:srgbClr>
              </a:clrTo>
            </a:clrChange>
            <a:alphaModFix/>
            <a:extLst>
              <a:ext uri="{28A0092B-C50C-407E-A947-70E740481C1C}">
                <a14:useLocalDpi xmlns:a14="http://schemas.microsoft.com/office/drawing/2010/main" val="0"/>
              </a:ext>
            </a:extLst>
          </a:blip>
          <a:stretch>
            <a:fillRect/>
          </a:stretch>
        </p:blipFill>
        <p:spPr>
          <a:xfrm>
            <a:off x="1557865" y="2318531"/>
            <a:ext cx="6075051" cy="3348567"/>
          </a:xfrm>
          <a:prstGeom prst="rect">
            <a:avLst/>
          </a:prstGeom>
        </p:spPr>
      </p:pic>
      <p:sp>
        <p:nvSpPr>
          <p:cNvPr id="12" name="Oval Callout 11"/>
          <p:cNvSpPr/>
          <p:nvPr/>
        </p:nvSpPr>
        <p:spPr>
          <a:xfrm>
            <a:off x="3021983" y="1409882"/>
            <a:ext cx="7349698" cy="993316"/>
          </a:xfrm>
          <a:prstGeom prst="wedgeEllipseCallout">
            <a:avLst/>
          </a:prstGeom>
          <a:solidFill>
            <a:schemeClr val="bg1">
              <a:lumMod val="50000"/>
            </a:schemeClr>
          </a:solidFill>
          <a:ln/>
          <a:effectLst>
            <a:glow rad="101600">
              <a:srgbClr val="660066">
                <a:alpha val="75000"/>
              </a:srgbClr>
            </a:glow>
          </a:effectLst>
        </p:spPr>
        <p:style>
          <a:lnRef idx="1">
            <a:schemeClr val="accent1"/>
          </a:lnRef>
          <a:fillRef idx="3">
            <a:schemeClr val="accent1"/>
          </a:fillRef>
          <a:effectRef idx="2">
            <a:schemeClr val="accent1"/>
          </a:effectRef>
          <a:fontRef idx="minor">
            <a:schemeClr val="lt1"/>
          </a:fontRef>
        </p:style>
        <p:txBody>
          <a:bodyPr/>
          <a:lstStyle/>
          <a:p>
            <a:pPr algn="ctr"/>
            <a:r>
              <a:rPr lang="en-US" dirty="0" smtClean="0"/>
              <a:t>Looks like you don’t actually </a:t>
            </a:r>
            <a:r>
              <a:rPr lang="en-US" dirty="0" err="1" smtClean="0"/>
              <a:t>wanna</a:t>
            </a:r>
            <a:r>
              <a:rPr lang="en-US" dirty="0" smtClean="0"/>
              <a:t> go home tonight.</a:t>
            </a:r>
            <a:endParaRPr lang="en-US" dirty="0"/>
          </a:p>
          <a:p>
            <a:pPr algn="ctr"/>
            <a:r>
              <a:rPr lang="en-US" dirty="0" smtClean="0"/>
              <a:t>Should I order pizza?</a:t>
            </a:r>
            <a:endParaRPr lang="en-US" dirty="0"/>
          </a:p>
        </p:txBody>
      </p:sp>
    </p:spTree>
    <p:extLst>
      <p:ext uri="{BB962C8B-B14F-4D97-AF65-F5344CB8AC3E}">
        <p14:creationId xmlns:p14="http://schemas.microsoft.com/office/powerpoint/2010/main" val="418381659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The Ops Manager API (/docs)</a:t>
            </a:r>
            <a:endParaRPr lang="en-US" dirty="0"/>
          </a:p>
        </p:txBody>
      </p:sp>
      <p:sp>
        <p:nvSpPr>
          <p:cNvPr id="3" name="Text Placeholder 2"/>
          <p:cNvSpPr>
            <a:spLocks noGrp="1"/>
          </p:cNvSpPr>
          <p:nvPr>
            <p:ph type="body" sz="quarter" idx="11"/>
          </p:nvPr>
        </p:nvSpPr>
        <p:spPr/>
        <p:txBody>
          <a:bodyPr/>
          <a:lstStyle/>
          <a:p>
            <a:pPr marL="0" indent="0">
              <a:buNone/>
            </a:pPr>
            <a:endParaRPr lang="en-US" dirty="0" smtClean="0"/>
          </a:p>
        </p:txBody>
      </p:sp>
      <p:pic>
        <p:nvPicPr>
          <p:cNvPr id="4" name="Picture 3" descr="opsmanapidoc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3335" y="1345390"/>
            <a:ext cx="8844443" cy="4633549"/>
          </a:xfrm>
          <a:prstGeom prst="rect">
            <a:avLst/>
          </a:prstGeom>
          <a:effectLst>
            <a:glow rad="101600">
              <a:srgbClr val="660066">
                <a:alpha val="75000"/>
              </a:srgbClr>
            </a:glow>
          </a:effectLst>
        </p:spPr>
      </p:pic>
    </p:spTree>
    <p:extLst>
      <p:ext uri="{BB962C8B-B14F-4D97-AF65-F5344CB8AC3E}">
        <p14:creationId xmlns:p14="http://schemas.microsoft.com/office/powerpoint/2010/main" val="44444539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55374" y="2401455"/>
            <a:ext cx="10681252" cy="1801090"/>
          </a:xfrm>
        </p:spPr>
        <p:txBody>
          <a:bodyPr>
            <a:normAutofit/>
          </a:bodyPr>
          <a:lstStyle/>
          <a:p>
            <a:r>
              <a:rPr lang="en-US" dirty="0"/>
              <a:t>Platform Automation The Pivotal </a:t>
            </a:r>
            <a:r>
              <a:rPr lang="en-US" dirty="0" smtClean="0"/>
              <a:t>Way:</a:t>
            </a:r>
            <a:br>
              <a:rPr lang="en-US" dirty="0" smtClean="0"/>
            </a:br>
            <a:r>
              <a:rPr lang="en-US" sz="3200" b="0" dirty="0" smtClean="0"/>
              <a:t>or</a:t>
            </a:r>
            <a:r>
              <a:rPr lang="en-US" sz="3200" dirty="0" smtClean="0"/>
              <a:t> How </a:t>
            </a:r>
            <a:r>
              <a:rPr lang="en-US" sz="3200" dirty="0"/>
              <a:t>I Learned To Stop </a:t>
            </a:r>
            <a:r>
              <a:rPr lang="en-US" sz="3200" dirty="0" smtClean="0"/>
              <a:t>Typing</a:t>
            </a:r>
            <a:br>
              <a:rPr lang="en-US" sz="3200" dirty="0" smtClean="0"/>
            </a:br>
            <a:r>
              <a:rPr lang="en-US" sz="3200" dirty="0" smtClean="0"/>
              <a:t>And </a:t>
            </a:r>
            <a:r>
              <a:rPr lang="en-US" sz="3200" dirty="0"/>
              <a:t>Love The Operations Manager</a:t>
            </a:r>
          </a:p>
        </p:txBody>
      </p:sp>
      <p:sp>
        <p:nvSpPr>
          <p:cNvPr id="3" name="Text Placeholder 2"/>
          <p:cNvSpPr>
            <a:spLocks noGrp="1"/>
          </p:cNvSpPr>
          <p:nvPr>
            <p:ph type="body" sz="quarter" idx="11"/>
          </p:nvPr>
        </p:nvSpPr>
        <p:spPr/>
        <p:txBody>
          <a:bodyPr/>
          <a:lstStyle/>
          <a:p>
            <a:r>
              <a:rPr lang="en-US" dirty="0" smtClean="0"/>
              <a:t>Alan McGinlay</a:t>
            </a:r>
            <a:endParaRPr lang="en-US" dirty="0"/>
          </a:p>
        </p:txBody>
      </p:sp>
      <p:sp>
        <p:nvSpPr>
          <p:cNvPr id="4" name="Text Placeholder 3"/>
          <p:cNvSpPr>
            <a:spLocks noGrp="1"/>
          </p:cNvSpPr>
          <p:nvPr>
            <p:ph type="body" sz="quarter" idx="12"/>
          </p:nvPr>
        </p:nvSpPr>
        <p:spPr/>
        <p:txBody>
          <a:bodyPr/>
          <a:lstStyle/>
          <a:p>
            <a:r>
              <a:rPr lang="en-US" dirty="0" smtClean="0"/>
              <a:t>Principal Technical Instructor, Pivotal</a:t>
            </a:r>
            <a:endParaRPr lang="en-US" dirty="0"/>
          </a:p>
        </p:txBody>
      </p:sp>
    </p:spTree>
    <p:extLst>
      <p:ext uri="{BB962C8B-B14F-4D97-AF65-F5344CB8AC3E}">
        <p14:creationId xmlns:p14="http://schemas.microsoft.com/office/powerpoint/2010/main" val="94253375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Déjà vu?</a:t>
            </a:r>
            <a:endParaRPr lang="en-US" dirty="0"/>
          </a:p>
          <a:p>
            <a:endParaRPr lang="en-US" dirty="0"/>
          </a:p>
          <a:p>
            <a:endParaRPr lang="en-US" dirty="0"/>
          </a:p>
        </p:txBody>
      </p:sp>
      <p:pic>
        <p:nvPicPr>
          <p:cNvPr id="4" name="Picture 3" descr="uaa_admin_creds_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1630" y="1603099"/>
            <a:ext cx="10565612" cy="2177408"/>
          </a:xfrm>
          <a:prstGeom prst="rect">
            <a:avLst/>
          </a:prstGeom>
          <a:effectLst>
            <a:glow rad="101600">
              <a:srgbClr val="660066">
                <a:alpha val="75000"/>
              </a:srgbClr>
            </a:glow>
          </a:effectLst>
        </p:spPr>
      </p:pic>
      <p:pic>
        <p:nvPicPr>
          <p:cNvPr id="5" name="Picture 4" descr="uaa_admin_creds.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3418023"/>
            <a:ext cx="5591406" cy="2611716"/>
          </a:xfrm>
          <a:prstGeom prst="rect">
            <a:avLst/>
          </a:prstGeom>
          <a:effectLst>
            <a:glow rad="101600">
              <a:srgbClr val="660066">
                <a:alpha val="75000"/>
              </a:srgbClr>
            </a:glow>
          </a:effectLst>
        </p:spPr>
      </p:pic>
      <p:sp>
        <p:nvSpPr>
          <p:cNvPr id="3" name="Text Placeholder 2"/>
          <p:cNvSpPr>
            <a:spLocks noGrp="1"/>
          </p:cNvSpPr>
          <p:nvPr>
            <p:ph type="body" sz="quarter" idx="11"/>
          </p:nvPr>
        </p:nvSpPr>
        <p:spPr>
          <a:xfrm>
            <a:off x="5296317" y="4521255"/>
            <a:ext cx="6228260" cy="842206"/>
          </a:xfrm>
          <a:solidFill>
            <a:schemeClr val="tx1"/>
          </a:solidFill>
          <a:effectLst>
            <a:glow rad="101600">
              <a:srgbClr val="660066">
                <a:alpha val="75000"/>
              </a:srgbClr>
            </a:glow>
          </a:effectLst>
        </p:spPr>
        <p:txBody>
          <a:bodyPr/>
          <a:lstStyle/>
          <a:p>
            <a:pPr marL="0" indent="0">
              <a:lnSpc>
                <a:spcPct val="50000"/>
              </a:lnSpc>
              <a:buNone/>
            </a:pPr>
            <a:r>
              <a:rPr lang="en-US" sz="2000" b="1" dirty="0">
                <a:solidFill>
                  <a:schemeClr val="accent6">
                    <a:lumMod val="50000"/>
                  </a:schemeClr>
                </a:solidFill>
                <a:latin typeface="Consolas"/>
                <a:cs typeface="Consolas"/>
              </a:rPr>
              <a:t>&gt; </a:t>
            </a:r>
            <a:r>
              <a:rPr lang="en-US" sz="2000" b="1" dirty="0" err="1">
                <a:solidFill>
                  <a:schemeClr val="accent6">
                    <a:lumMod val="50000"/>
                  </a:schemeClr>
                </a:solidFill>
                <a:latin typeface="Consolas"/>
                <a:cs typeface="Consolas"/>
              </a:rPr>
              <a:t>c</a:t>
            </a:r>
            <a:r>
              <a:rPr lang="en-US" sz="2000" b="1" dirty="0" err="1" smtClean="0">
                <a:solidFill>
                  <a:schemeClr val="accent6">
                    <a:lumMod val="50000"/>
                  </a:schemeClr>
                </a:solidFill>
                <a:latin typeface="Consolas"/>
                <a:cs typeface="Consolas"/>
              </a:rPr>
              <a:t>f</a:t>
            </a:r>
            <a:r>
              <a:rPr lang="en-US" sz="2000" b="1" dirty="0" smtClean="0">
                <a:solidFill>
                  <a:schemeClr val="accent6">
                    <a:lumMod val="50000"/>
                  </a:schemeClr>
                </a:solidFill>
                <a:latin typeface="Consolas"/>
                <a:cs typeface="Consolas"/>
              </a:rPr>
              <a:t> </a:t>
            </a:r>
            <a:r>
              <a:rPr lang="en-US" sz="2000" b="1" dirty="0" smtClean="0">
                <a:solidFill>
                  <a:schemeClr val="accent6">
                    <a:lumMod val="50000"/>
                  </a:schemeClr>
                </a:solidFill>
                <a:latin typeface="Consolas"/>
                <a:cs typeface="Consolas"/>
              </a:rPr>
              <a:t>login \</a:t>
            </a:r>
          </a:p>
          <a:p>
            <a:pPr marL="0" indent="0">
              <a:lnSpc>
                <a:spcPct val="50000"/>
              </a:lnSpc>
              <a:buNone/>
            </a:pPr>
            <a:r>
              <a:rPr lang="en-US" sz="2000" b="1" dirty="0">
                <a:solidFill>
                  <a:schemeClr val="accent6">
                    <a:lumMod val="50000"/>
                  </a:schemeClr>
                </a:solidFill>
                <a:latin typeface="Consolas"/>
                <a:cs typeface="Consolas"/>
              </a:rPr>
              <a:t> </a:t>
            </a:r>
            <a:r>
              <a:rPr lang="en-US" sz="2000" b="1" dirty="0" smtClean="0">
                <a:solidFill>
                  <a:schemeClr val="accent6">
                    <a:lumMod val="50000"/>
                  </a:schemeClr>
                </a:solidFill>
                <a:latin typeface="Consolas"/>
                <a:cs typeface="Consolas"/>
              </a:rPr>
              <a:t>  </a:t>
            </a:r>
            <a:r>
              <a:rPr lang="mr-IN" sz="2000" b="1" dirty="0" smtClean="0">
                <a:solidFill>
                  <a:schemeClr val="accent6">
                    <a:lumMod val="50000"/>
                  </a:schemeClr>
                </a:solidFill>
                <a:latin typeface="Consolas"/>
                <a:cs typeface="Consolas"/>
              </a:rPr>
              <a:t>–</a:t>
            </a:r>
            <a:r>
              <a:rPr lang="en-US" sz="2000" b="1" dirty="0" smtClean="0">
                <a:solidFill>
                  <a:schemeClr val="accent6">
                    <a:lumMod val="50000"/>
                  </a:schemeClr>
                </a:solidFill>
                <a:latin typeface="Consolas"/>
                <a:cs typeface="Consolas"/>
              </a:rPr>
              <a:t>a </a:t>
            </a:r>
            <a:r>
              <a:rPr lang="en-US" sz="2000" b="1" dirty="0" err="1" smtClean="0">
                <a:solidFill>
                  <a:schemeClr val="accent6">
                    <a:lumMod val="50000"/>
                  </a:schemeClr>
                </a:solidFill>
                <a:latin typeface="Consolas"/>
                <a:cs typeface="Consolas"/>
              </a:rPr>
              <a:t>api.sys.amcginlay.gcp.pivotaledu.io</a:t>
            </a:r>
            <a:r>
              <a:rPr lang="en-US" sz="2000" b="1" dirty="0" smtClean="0">
                <a:solidFill>
                  <a:schemeClr val="accent6">
                    <a:lumMod val="50000"/>
                  </a:schemeClr>
                </a:solidFill>
                <a:latin typeface="Consolas"/>
                <a:cs typeface="Consolas"/>
              </a:rPr>
              <a:t> \</a:t>
            </a:r>
          </a:p>
          <a:p>
            <a:pPr marL="0" indent="0">
              <a:lnSpc>
                <a:spcPct val="50000"/>
              </a:lnSpc>
              <a:buNone/>
            </a:pPr>
            <a:r>
              <a:rPr lang="en-US" sz="2000" b="1" dirty="0">
                <a:solidFill>
                  <a:schemeClr val="accent6">
                    <a:lumMod val="50000"/>
                  </a:schemeClr>
                </a:solidFill>
                <a:latin typeface="Consolas"/>
                <a:cs typeface="Consolas"/>
              </a:rPr>
              <a:t> </a:t>
            </a:r>
            <a:r>
              <a:rPr lang="en-US" sz="2000" b="1" dirty="0" smtClean="0">
                <a:solidFill>
                  <a:schemeClr val="accent6">
                    <a:lumMod val="50000"/>
                  </a:schemeClr>
                </a:solidFill>
                <a:latin typeface="Consolas"/>
                <a:cs typeface="Consolas"/>
              </a:rPr>
              <a:t>  </a:t>
            </a:r>
            <a:r>
              <a:rPr lang="mr-IN" sz="2000" b="1" dirty="0" smtClean="0">
                <a:solidFill>
                  <a:schemeClr val="accent6">
                    <a:lumMod val="50000"/>
                  </a:schemeClr>
                </a:solidFill>
                <a:latin typeface="Consolas"/>
                <a:cs typeface="Consolas"/>
              </a:rPr>
              <a:t>–</a:t>
            </a:r>
            <a:r>
              <a:rPr lang="en-US" sz="2000" b="1" dirty="0" smtClean="0">
                <a:solidFill>
                  <a:schemeClr val="accent6">
                    <a:lumMod val="50000"/>
                  </a:schemeClr>
                </a:solidFill>
                <a:latin typeface="Consolas"/>
                <a:cs typeface="Consolas"/>
              </a:rPr>
              <a:t>u admin</a:t>
            </a:r>
            <a:endParaRPr lang="en-US" sz="2000" b="1" dirty="0">
              <a:solidFill>
                <a:schemeClr val="accent6">
                  <a:lumMod val="50000"/>
                </a:schemeClr>
              </a:solidFill>
              <a:latin typeface="Consolas"/>
              <a:cs typeface="Consolas"/>
            </a:endParaRPr>
          </a:p>
        </p:txBody>
      </p:sp>
    </p:spTree>
    <p:extLst>
      <p:ext uri="{BB962C8B-B14F-4D97-AF65-F5344CB8AC3E}">
        <p14:creationId xmlns:p14="http://schemas.microsoft.com/office/powerpoint/2010/main" val="181076322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The Pivotal Network API (/docs/</a:t>
            </a:r>
            <a:r>
              <a:rPr lang="en-US" dirty="0" err="1" smtClean="0"/>
              <a:t>api</a:t>
            </a:r>
            <a:r>
              <a:rPr lang="en-US" dirty="0" smtClean="0"/>
              <a:t>)</a:t>
            </a:r>
            <a:endParaRPr lang="en-US" dirty="0"/>
          </a:p>
        </p:txBody>
      </p:sp>
      <p:sp>
        <p:nvSpPr>
          <p:cNvPr id="3" name="Text Placeholder 2"/>
          <p:cNvSpPr>
            <a:spLocks noGrp="1"/>
          </p:cNvSpPr>
          <p:nvPr>
            <p:ph type="body" sz="quarter" idx="11"/>
          </p:nvPr>
        </p:nvSpPr>
        <p:spPr/>
        <p:txBody>
          <a:bodyPr/>
          <a:lstStyle/>
          <a:p>
            <a:pPr marL="0" indent="0">
              <a:buNone/>
            </a:pPr>
            <a:endParaRPr lang="en-US" dirty="0" smtClean="0"/>
          </a:p>
        </p:txBody>
      </p:sp>
      <p:pic>
        <p:nvPicPr>
          <p:cNvPr id="6" name="Picture 5" descr="pivnet-api.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6508" y="1325216"/>
            <a:ext cx="7935247" cy="5003139"/>
          </a:xfrm>
          <a:prstGeom prst="rect">
            <a:avLst/>
          </a:prstGeom>
          <a:effectLst>
            <a:glow rad="101600">
              <a:srgbClr val="660066">
                <a:alpha val="75000"/>
              </a:srgbClr>
            </a:glow>
          </a:effectLst>
        </p:spPr>
      </p:pic>
    </p:spTree>
    <p:extLst>
      <p:ext uri="{BB962C8B-B14F-4D97-AF65-F5344CB8AC3E}">
        <p14:creationId xmlns:p14="http://schemas.microsoft.com/office/powerpoint/2010/main" val="267118782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API GET requests via the browser (1 of 2)</a:t>
            </a:r>
            <a:endParaRPr lang="en-US" dirty="0"/>
          </a:p>
          <a:p>
            <a:endParaRPr lang="en-US" dirty="0"/>
          </a:p>
        </p:txBody>
      </p:sp>
      <p:sp>
        <p:nvSpPr>
          <p:cNvPr id="3" name="Text Placeholder 2"/>
          <p:cNvSpPr>
            <a:spLocks noGrp="1"/>
          </p:cNvSpPr>
          <p:nvPr>
            <p:ph type="body" sz="quarter" idx="11"/>
          </p:nvPr>
        </p:nvSpPr>
        <p:spPr>
          <a:xfrm>
            <a:off x="762000" y="1603099"/>
            <a:ext cx="7552267" cy="4426640"/>
          </a:xfrm>
        </p:spPr>
        <p:txBody>
          <a:bodyPr/>
          <a:lstStyle/>
          <a:p>
            <a:r>
              <a:rPr lang="en-US" dirty="0" smtClean="0"/>
              <a:t>The API documents the endpoints.</a:t>
            </a:r>
          </a:p>
          <a:p>
            <a:r>
              <a:rPr lang="en-US" dirty="0" smtClean="0"/>
              <a:t>You can access </a:t>
            </a:r>
            <a:r>
              <a:rPr lang="en-US" dirty="0"/>
              <a:t>GET method API requests via an </a:t>
            </a:r>
            <a:r>
              <a:rPr lang="en-US" b="1" dirty="0"/>
              <a:t>authenticated browser</a:t>
            </a:r>
            <a:r>
              <a:rPr lang="en-US" dirty="0"/>
              <a:t> session.</a:t>
            </a:r>
          </a:p>
          <a:p>
            <a:r>
              <a:rPr lang="en-US" dirty="0" smtClean="0"/>
              <a:t>For </a:t>
            </a:r>
            <a:r>
              <a:rPr lang="en-US" dirty="0" smtClean="0"/>
              <a:t>example:</a:t>
            </a:r>
            <a:endParaRPr lang="en-US" dirty="0" smtClean="0"/>
          </a:p>
          <a:p>
            <a:pPr lvl="1"/>
            <a:r>
              <a:rPr lang="en-US" dirty="0" smtClean="0"/>
              <a:t>Navigate to </a:t>
            </a:r>
            <a:r>
              <a:rPr lang="en-US" dirty="0" smtClean="0">
                <a:hlinkClick r:id="rId3"/>
              </a:rPr>
              <a:t>https://YOUR_OPSMAN/</a:t>
            </a:r>
            <a:r>
              <a:rPr lang="en-US" dirty="0">
                <a:hlinkClick r:id="rId3"/>
              </a:rPr>
              <a:t>api/v0/staged/</a:t>
            </a:r>
            <a:r>
              <a:rPr lang="en-US" b="1" dirty="0">
                <a:hlinkClick r:id="rId3"/>
              </a:rPr>
              <a:t>director</a:t>
            </a:r>
            <a:r>
              <a:rPr lang="en-US" dirty="0">
                <a:hlinkClick r:id="rId3"/>
              </a:rPr>
              <a:t>/</a:t>
            </a:r>
            <a:r>
              <a:rPr lang="en-US" dirty="0" smtClean="0">
                <a:hlinkClick r:id="rId3"/>
              </a:rPr>
              <a:t>properties</a:t>
            </a:r>
            <a:endParaRPr lang="en-US" dirty="0"/>
          </a:p>
          <a:p>
            <a:pPr lvl="1"/>
            <a:r>
              <a:rPr lang="en-US" dirty="0" smtClean="0"/>
              <a:t>Find the </a:t>
            </a:r>
            <a:r>
              <a:rPr lang="en-US" b="1" dirty="0" err="1" smtClean="0"/>
              <a:t>resurrector_enabled</a:t>
            </a:r>
            <a:r>
              <a:rPr lang="en-US" dirty="0" smtClean="0"/>
              <a:t> entry in the resulting JSON.</a:t>
            </a:r>
          </a:p>
          <a:p>
            <a:pPr lvl="1"/>
            <a:r>
              <a:rPr lang="en-US" dirty="0" smtClean="0"/>
              <a:t>The entry </a:t>
            </a:r>
            <a:r>
              <a:rPr lang="en-US" b="1" dirty="0" smtClean="0"/>
              <a:t>value</a:t>
            </a:r>
            <a:r>
              <a:rPr lang="en-US" dirty="0" smtClean="0"/>
              <a:t> should match the setting shown in the </a:t>
            </a:r>
            <a:r>
              <a:rPr lang="en-US" dirty="0"/>
              <a:t>Ops Manager Director </a:t>
            </a:r>
            <a:r>
              <a:rPr lang="en-US" dirty="0" err="1"/>
              <a:t>Config</a:t>
            </a:r>
            <a:r>
              <a:rPr lang="en-US" dirty="0"/>
              <a:t> page</a:t>
            </a:r>
            <a:r>
              <a:rPr lang="en-US" dirty="0" smtClean="0"/>
              <a:t>.</a:t>
            </a:r>
          </a:p>
        </p:txBody>
      </p:sp>
      <p:pic>
        <p:nvPicPr>
          <p:cNvPr id="5" name="Picture 4" descr="directorconfi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12374" y="1603099"/>
            <a:ext cx="3186953" cy="4009393"/>
          </a:xfrm>
          <a:prstGeom prst="rect">
            <a:avLst/>
          </a:prstGeom>
          <a:effectLst>
            <a:glow rad="101600">
              <a:srgbClr val="660066">
                <a:alpha val="75000"/>
              </a:srgbClr>
            </a:glow>
          </a:effectLst>
        </p:spPr>
      </p:pic>
    </p:spTree>
    <p:extLst>
      <p:ext uri="{BB962C8B-B14F-4D97-AF65-F5344CB8AC3E}">
        <p14:creationId xmlns:p14="http://schemas.microsoft.com/office/powerpoint/2010/main" val="44444539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API GET requests via the browser (1 of 2)</a:t>
            </a:r>
          </a:p>
          <a:p>
            <a:endParaRPr lang="en-US" dirty="0"/>
          </a:p>
        </p:txBody>
      </p:sp>
      <p:sp>
        <p:nvSpPr>
          <p:cNvPr id="3" name="Text Placeholder 2"/>
          <p:cNvSpPr>
            <a:spLocks noGrp="1"/>
          </p:cNvSpPr>
          <p:nvPr>
            <p:ph type="body" sz="quarter" idx="11"/>
          </p:nvPr>
        </p:nvSpPr>
        <p:spPr>
          <a:xfrm>
            <a:off x="3919395" y="1603099"/>
            <a:ext cx="7510605" cy="4845694"/>
          </a:xfrm>
        </p:spPr>
        <p:txBody>
          <a:bodyPr/>
          <a:lstStyle/>
          <a:p>
            <a:pPr marL="0" indent="0">
              <a:buNone/>
            </a:pPr>
            <a:r>
              <a:rPr lang="en-US" dirty="0" smtClean="0"/>
              <a:t>Product </a:t>
            </a:r>
            <a:r>
              <a:rPr lang="en-US" dirty="0" err="1" smtClean="0"/>
              <a:t>config</a:t>
            </a:r>
            <a:r>
              <a:rPr lang="en-US" dirty="0" smtClean="0"/>
              <a:t> </a:t>
            </a:r>
            <a:r>
              <a:rPr lang="en-US" dirty="0" smtClean="0"/>
              <a:t>divides</a:t>
            </a:r>
            <a:r>
              <a:rPr lang="en-US" dirty="0" smtClean="0"/>
              <a:t> </a:t>
            </a:r>
            <a:r>
              <a:rPr lang="en-US" dirty="0" smtClean="0"/>
              <a:t>into four sub-parts, each with their own endpoints:</a:t>
            </a:r>
          </a:p>
          <a:p>
            <a:pPr marL="0" indent="0">
              <a:buNone/>
            </a:pPr>
            <a:endParaRPr lang="en-US" dirty="0" smtClean="0"/>
          </a:p>
          <a:p>
            <a:r>
              <a:rPr lang="en-US" dirty="0" err="1" smtClean="0"/>
              <a:t>networks_and_azs</a:t>
            </a:r>
            <a:r>
              <a:rPr lang="en-US" dirty="0"/>
              <a:t/>
            </a:r>
            <a:br>
              <a:rPr lang="en-US" dirty="0"/>
            </a:br>
            <a:r>
              <a:rPr lang="en-US" sz="1400" dirty="0" smtClean="0">
                <a:latin typeface="Courier"/>
                <a:cs typeface="Courier"/>
              </a:rPr>
              <a:t>.../</a:t>
            </a:r>
            <a:r>
              <a:rPr lang="en-US" sz="1400" dirty="0" err="1" smtClean="0">
                <a:latin typeface="Courier"/>
                <a:cs typeface="Courier"/>
              </a:rPr>
              <a:t>api</a:t>
            </a:r>
            <a:r>
              <a:rPr lang="en-US" sz="1400" dirty="0">
                <a:latin typeface="Courier"/>
                <a:cs typeface="Courier"/>
              </a:rPr>
              <a:t>/v0/staged/products</a:t>
            </a:r>
            <a:r>
              <a:rPr lang="en-US" sz="1400" dirty="0" smtClean="0">
                <a:latin typeface="Courier"/>
                <a:cs typeface="Courier"/>
              </a:rPr>
              <a:t>/&lt;PRODUCT_GUID&gt;/</a:t>
            </a:r>
            <a:r>
              <a:rPr lang="en-US" sz="1400" dirty="0" err="1" smtClean="0">
                <a:latin typeface="Courier"/>
                <a:cs typeface="Courier"/>
              </a:rPr>
              <a:t>networks_and_azs</a:t>
            </a:r>
            <a:r>
              <a:rPr lang="en-US" sz="1400" dirty="0" smtClean="0">
                <a:latin typeface="Courier"/>
                <a:cs typeface="Courier"/>
              </a:rPr>
              <a:t/>
            </a:r>
            <a:br>
              <a:rPr lang="en-US" sz="1400" dirty="0" smtClean="0">
                <a:latin typeface="Courier"/>
                <a:cs typeface="Courier"/>
              </a:rPr>
            </a:br>
            <a:r>
              <a:rPr lang="en-US" sz="1400" dirty="0" smtClean="0">
                <a:latin typeface="Courier"/>
                <a:cs typeface="Courier"/>
              </a:rPr>
              <a:t> </a:t>
            </a:r>
            <a:endParaRPr lang="en-US" sz="1400" dirty="0">
              <a:latin typeface="Courier"/>
              <a:cs typeface="Courier"/>
            </a:endParaRPr>
          </a:p>
          <a:p>
            <a:r>
              <a:rPr lang="en-US" dirty="0" smtClean="0"/>
              <a:t>properties</a:t>
            </a:r>
            <a:br>
              <a:rPr lang="en-US" dirty="0" smtClean="0"/>
            </a:br>
            <a:r>
              <a:rPr lang="en-US" sz="1400" dirty="0">
                <a:latin typeface="Courier"/>
                <a:cs typeface="Courier"/>
              </a:rPr>
              <a:t>.../</a:t>
            </a:r>
            <a:r>
              <a:rPr lang="en-US" sz="1400" dirty="0" err="1" smtClean="0">
                <a:latin typeface="Courier"/>
                <a:cs typeface="Courier"/>
              </a:rPr>
              <a:t>api</a:t>
            </a:r>
            <a:r>
              <a:rPr lang="en-US" sz="1400" dirty="0">
                <a:latin typeface="Courier"/>
                <a:cs typeface="Courier"/>
              </a:rPr>
              <a:t>/v0/staged/products</a:t>
            </a:r>
            <a:r>
              <a:rPr lang="en-US" sz="1400" dirty="0" smtClean="0">
                <a:latin typeface="Courier"/>
                <a:cs typeface="Courier"/>
              </a:rPr>
              <a:t>/&lt;PRODUCT_GUID</a:t>
            </a:r>
            <a:r>
              <a:rPr lang="en-US" sz="1400" dirty="0">
                <a:latin typeface="Courier"/>
                <a:cs typeface="Courier"/>
              </a:rPr>
              <a:t>&gt;</a:t>
            </a:r>
            <a:r>
              <a:rPr lang="en-US" sz="1400" dirty="0" smtClean="0">
                <a:latin typeface="Courier"/>
                <a:cs typeface="Courier"/>
              </a:rPr>
              <a:t>/properties</a:t>
            </a:r>
            <a:br>
              <a:rPr lang="en-US" sz="1400" dirty="0" smtClean="0">
                <a:latin typeface="Courier"/>
                <a:cs typeface="Courier"/>
              </a:rPr>
            </a:br>
            <a:r>
              <a:rPr lang="en-US" sz="1400" dirty="0" smtClean="0">
                <a:latin typeface="Courier"/>
                <a:cs typeface="Courier"/>
              </a:rPr>
              <a:t> </a:t>
            </a:r>
            <a:endParaRPr lang="en-US" dirty="0">
              <a:latin typeface="Courier"/>
              <a:cs typeface="Courier"/>
            </a:endParaRPr>
          </a:p>
          <a:p>
            <a:r>
              <a:rPr lang="en-US" dirty="0" smtClean="0"/>
              <a:t>errands</a:t>
            </a:r>
            <a:br>
              <a:rPr lang="en-US" dirty="0" smtClean="0"/>
            </a:br>
            <a:r>
              <a:rPr lang="en-US" sz="1400" dirty="0">
                <a:latin typeface="Courier"/>
                <a:cs typeface="Courier"/>
              </a:rPr>
              <a:t>.../</a:t>
            </a:r>
            <a:r>
              <a:rPr lang="en-US" sz="1400" dirty="0" err="1" smtClean="0">
                <a:latin typeface="Courier"/>
                <a:cs typeface="Courier"/>
              </a:rPr>
              <a:t>api</a:t>
            </a:r>
            <a:r>
              <a:rPr lang="en-US" sz="1400" dirty="0">
                <a:latin typeface="Courier"/>
                <a:cs typeface="Courier"/>
              </a:rPr>
              <a:t>/v0/staged/products/&lt;PRODUCT_GUID&gt;</a:t>
            </a:r>
            <a:r>
              <a:rPr lang="en-US" sz="1400" dirty="0" smtClean="0">
                <a:latin typeface="Courier"/>
                <a:cs typeface="Courier"/>
              </a:rPr>
              <a:t>/errands</a:t>
            </a:r>
            <a:r>
              <a:rPr lang="en-US" sz="1400" dirty="0">
                <a:latin typeface="Courier"/>
                <a:cs typeface="Courier"/>
              </a:rPr>
              <a:t/>
            </a:r>
            <a:br>
              <a:rPr lang="en-US" sz="1400" dirty="0">
                <a:latin typeface="Courier"/>
                <a:cs typeface="Courier"/>
              </a:rPr>
            </a:br>
            <a:r>
              <a:rPr lang="en-US" sz="1400" dirty="0">
                <a:latin typeface="Courier"/>
                <a:cs typeface="Courier"/>
              </a:rPr>
              <a:t> </a:t>
            </a:r>
            <a:endParaRPr lang="en-US" sz="1400" dirty="0"/>
          </a:p>
          <a:p>
            <a:r>
              <a:rPr lang="en-US" dirty="0" smtClean="0"/>
              <a:t>resources</a:t>
            </a:r>
            <a:br>
              <a:rPr lang="en-US" dirty="0" smtClean="0"/>
            </a:br>
            <a:r>
              <a:rPr lang="en-US" sz="1400" dirty="0">
                <a:latin typeface="Courier"/>
                <a:cs typeface="Courier"/>
              </a:rPr>
              <a:t>.../</a:t>
            </a:r>
            <a:r>
              <a:rPr lang="en-US" sz="1400" dirty="0" err="1" smtClean="0">
                <a:latin typeface="Courier"/>
                <a:cs typeface="Courier"/>
              </a:rPr>
              <a:t>api</a:t>
            </a:r>
            <a:r>
              <a:rPr lang="en-US" sz="1400" dirty="0">
                <a:latin typeface="Courier"/>
                <a:cs typeface="Courier"/>
              </a:rPr>
              <a:t>/v0/staged/products/&lt;PRODUCT_GUID&gt;</a:t>
            </a:r>
            <a:r>
              <a:rPr lang="en-US" sz="1400" dirty="0" smtClean="0">
                <a:latin typeface="Courier"/>
                <a:cs typeface="Courier"/>
              </a:rPr>
              <a:t>/resources</a:t>
            </a:r>
            <a:endParaRPr lang="en-US" sz="1400" dirty="0"/>
          </a:p>
          <a:p>
            <a:pPr marL="0" indent="0">
              <a:buNone/>
            </a:pPr>
            <a:endParaRPr lang="en-US" dirty="0"/>
          </a:p>
        </p:txBody>
      </p:sp>
      <p:pic>
        <p:nvPicPr>
          <p:cNvPr id="5" name="Picture 4" descr="mysql-prop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592" y="1434281"/>
            <a:ext cx="2956488" cy="5014512"/>
          </a:xfrm>
          <a:prstGeom prst="rect">
            <a:avLst/>
          </a:prstGeom>
          <a:effectLst>
            <a:glow rad="101600">
              <a:srgbClr val="660066">
                <a:alpha val="75000"/>
              </a:srgbClr>
            </a:glow>
          </a:effectLst>
        </p:spPr>
      </p:pic>
      <p:cxnSp>
        <p:nvCxnSpPr>
          <p:cNvPr id="7" name="Straight Arrow Connector 6"/>
          <p:cNvCxnSpPr/>
          <p:nvPr/>
        </p:nvCxnSpPr>
        <p:spPr>
          <a:xfrm>
            <a:off x="2528995" y="3065641"/>
            <a:ext cx="1532724" cy="186127"/>
          </a:xfrm>
          <a:prstGeom prst="straightConnector1">
            <a:avLst/>
          </a:prstGeom>
          <a:ln w="50800">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V="1">
            <a:off x="2528995" y="4160511"/>
            <a:ext cx="1532724" cy="130506"/>
          </a:xfrm>
          <a:prstGeom prst="straightConnector1">
            <a:avLst/>
          </a:prstGeom>
          <a:ln w="50800">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V="1">
            <a:off x="2528995" y="5025459"/>
            <a:ext cx="1532724" cy="361308"/>
          </a:xfrm>
          <a:prstGeom prst="straightConnector1">
            <a:avLst/>
          </a:prstGeom>
          <a:ln w="50800">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2528995" y="5748075"/>
            <a:ext cx="1532724" cy="197076"/>
          </a:xfrm>
          <a:prstGeom prst="straightConnector1">
            <a:avLst/>
          </a:prstGeom>
          <a:ln w="50800">
            <a:solidFill>
              <a:srgbClr val="FF0000"/>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1066416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Curling over </a:t>
            </a:r>
            <a:r>
              <a:rPr lang="en-US" dirty="0"/>
              <a:t>SSH (Ops Manager)</a:t>
            </a:r>
          </a:p>
          <a:p>
            <a:endParaRPr lang="en-US" dirty="0"/>
          </a:p>
        </p:txBody>
      </p:sp>
      <p:sp>
        <p:nvSpPr>
          <p:cNvPr id="3" name="Text Placeholder 2"/>
          <p:cNvSpPr>
            <a:spLocks noGrp="1"/>
          </p:cNvSpPr>
          <p:nvPr>
            <p:ph type="body" sz="quarter" idx="11"/>
          </p:nvPr>
        </p:nvSpPr>
        <p:spPr>
          <a:xfrm>
            <a:off x="762000" y="1603099"/>
            <a:ext cx="10668000" cy="3951034"/>
          </a:xfrm>
          <a:solidFill>
            <a:schemeClr val="tx1"/>
          </a:solidFill>
          <a:effectLst>
            <a:glow rad="101600">
              <a:srgbClr val="660066">
                <a:alpha val="75000"/>
              </a:srgbClr>
            </a:glow>
          </a:effectLst>
        </p:spPr>
        <p:txBody>
          <a:bodyPr/>
          <a:lstStyle/>
          <a:p>
            <a:pPr marL="0" indent="0">
              <a:lnSpc>
                <a:spcPct val="50000"/>
              </a:lnSpc>
              <a:buNone/>
            </a:pPr>
            <a:r>
              <a:rPr lang="en-US" sz="1600" b="1" dirty="0">
                <a:solidFill>
                  <a:schemeClr val="bg1"/>
                </a:solidFill>
                <a:latin typeface="Consolas"/>
                <a:cs typeface="Consolas"/>
              </a:rPr>
              <a:t># </a:t>
            </a:r>
            <a:r>
              <a:rPr lang="en-US" sz="1600" b="1" dirty="0" smtClean="0">
                <a:solidFill>
                  <a:schemeClr val="bg1"/>
                </a:solidFill>
                <a:latin typeface="Consolas"/>
                <a:cs typeface="Consolas"/>
              </a:rPr>
              <a:t>AUTHENTICATE ADMIN USER AND EXTRACT ACCESS TOKEN</a:t>
            </a:r>
            <a:endParaRPr lang="en-US" sz="1600" b="1" dirty="0">
              <a:solidFill>
                <a:schemeClr val="bg1"/>
              </a:solidFill>
              <a:latin typeface="Consolas"/>
              <a:cs typeface="Consolas"/>
            </a:endParaRPr>
          </a:p>
          <a:p>
            <a:pPr marL="0" indent="0">
              <a:lnSpc>
                <a:spcPct val="50000"/>
              </a:lnSpc>
              <a:buNone/>
            </a:pPr>
            <a:r>
              <a:rPr lang="en-US" sz="1600" b="1" dirty="0" smtClean="0">
                <a:solidFill>
                  <a:schemeClr val="accent6">
                    <a:lumMod val="75000"/>
                  </a:schemeClr>
                </a:solidFill>
                <a:latin typeface="Consolas"/>
                <a:cs typeface="Consolas"/>
              </a:rPr>
              <a:t>gem </a:t>
            </a:r>
            <a:r>
              <a:rPr lang="en-US" sz="1600" b="1" dirty="0">
                <a:solidFill>
                  <a:schemeClr val="accent6">
                    <a:lumMod val="75000"/>
                  </a:schemeClr>
                </a:solidFill>
                <a:latin typeface="Consolas"/>
                <a:cs typeface="Consolas"/>
              </a:rPr>
              <a:t>install </a:t>
            </a:r>
            <a:r>
              <a:rPr lang="en-US" sz="1600" b="1" dirty="0" err="1">
                <a:solidFill>
                  <a:schemeClr val="accent6">
                    <a:lumMod val="75000"/>
                  </a:schemeClr>
                </a:solidFill>
                <a:latin typeface="Consolas"/>
                <a:cs typeface="Consolas"/>
              </a:rPr>
              <a:t>cf-uaac</a:t>
            </a:r>
            <a:endParaRPr lang="en-US" sz="1600" b="1" dirty="0">
              <a:solidFill>
                <a:schemeClr val="accent6">
                  <a:lumMod val="75000"/>
                </a:schemeClr>
              </a:solidFill>
              <a:latin typeface="Consolas"/>
              <a:cs typeface="Consolas"/>
            </a:endParaRPr>
          </a:p>
          <a:p>
            <a:pPr marL="0" indent="0">
              <a:lnSpc>
                <a:spcPct val="50000"/>
              </a:lnSpc>
              <a:buNone/>
            </a:pPr>
            <a:r>
              <a:rPr lang="en-US" sz="1600" b="1" dirty="0" err="1">
                <a:solidFill>
                  <a:schemeClr val="accent6">
                    <a:lumMod val="75000"/>
                  </a:schemeClr>
                </a:solidFill>
                <a:latin typeface="Consolas"/>
                <a:cs typeface="Consolas"/>
              </a:rPr>
              <a:t>uaac</a:t>
            </a:r>
            <a:r>
              <a:rPr lang="en-US" sz="1600" b="1" dirty="0">
                <a:solidFill>
                  <a:schemeClr val="accent6">
                    <a:lumMod val="75000"/>
                  </a:schemeClr>
                </a:solidFill>
                <a:latin typeface="Consolas"/>
                <a:cs typeface="Consolas"/>
              </a:rPr>
              <a:t> target https://YOUR_OPSMAN/</a:t>
            </a:r>
            <a:r>
              <a:rPr lang="en-US" sz="1600" b="1" dirty="0" err="1">
                <a:solidFill>
                  <a:schemeClr val="accent6">
                    <a:lumMod val="75000"/>
                  </a:schemeClr>
                </a:solidFill>
                <a:latin typeface="Consolas"/>
                <a:cs typeface="Consolas"/>
              </a:rPr>
              <a:t>uaa</a:t>
            </a:r>
            <a:r>
              <a:rPr lang="en-US" sz="1600" b="1" dirty="0">
                <a:solidFill>
                  <a:schemeClr val="accent6">
                    <a:lumMod val="75000"/>
                  </a:schemeClr>
                </a:solidFill>
                <a:latin typeface="Consolas"/>
                <a:cs typeface="Consolas"/>
              </a:rPr>
              <a:t> --skip-</a:t>
            </a:r>
            <a:r>
              <a:rPr lang="en-US" sz="1600" b="1" dirty="0" err="1">
                <a:solidFill>
                  <a:schemeClr val="accent6">
                    <a:lumMod val="75000"/>
                  </a:schemeClr>
                </a:solidFill>
                <a:latin typeface="Consolas"/>
                <a:cs typeface="Consolas"/>
              </a:rPr>
              <a:t>ssl</a:t>
            </a:r>
            <a:r>
              <a:rPr lang="en-US" sz="1600" b="1" dirty="0">
                <a:solidFill>
                  <a:schemeClr val="accent6">
                    <a:lumMod val="75000"/>
                  </a:schemeClr>
                </a:solidFill>
                <a:latin typeface="Consolas"/>
                <a:cs typeface="Consolas"/>
              </a:rPr>
              <a:t>-validation</a:t>
            </a:r>
          </a:p>
          <a:p>
            <a:pPr marL="0" indent="0">
              <a:lnSpc>
                <a:spcPct val="50000"/>
              </a:lnSpc>
              <a:buNone/>
            </a:pPr>
            <a:r>
              <a:rPr lang="en-US" sz="1600" b="1" dirty="0" err="1">
                <a:solidFill>
                  <a:schemeClr val="accent6">
                    <a:lumMod val="75000"/>
                  </a:schemeClr>
                </a:solidFill>
                <a:latin typeface="Consolas"/>
                <a:cs typeface="Consolas"/>
              </a:rPr>
              <a:t>uaac</a:t>
            </a:r>
            <a:r>
              <a:rPr lang="en-US" sz="1600" b="1" dirty="0">
                <a:solidFill>
                  <a:schemeClr val="accent6">
                    <a:lumMod val="75000"/>
                  </a:schemeClr>
                </a:solidFill>
                <a:latin typeface="Consolas"/>
                <a:cs typeface="Consolas"/>
              </a:rPr>
              <a:t> token owner get </a:t>
            </a:r>
            <a:r>
              <a:rPr lang="en-US" sz="1600" b="1" dirty="0" err="1">
                <a:solidFill>
                  <a:schemeClr val="accent6">
                    <a:lumMod val="75000"/>
                  </a:schemeClr>
                </a:solidFill>
                <a:latin typeface="Consolas"/>
                <a:cs typeface="Consolas"/>
              </a:rPr>
              <a:t>opsman</a:t>
            </a:r>
            <a:r>
              <a:rPr lang="en-US" sz="1600" b="1" dirty="0">
                <a:solidFill>
                  <a:schemeClr val="accent6">
                    <a:lumMod val="75000"/>
                  </a:schemeClr>
                </a:solidFill>
                <a:latin typeface="Consolas"/>
                <a:cs typeface="Consolas"/>
              </a:rPr>
              <a:t> admin -s ""</a:t>
            </a:r>
          </a:p>
          <a:p>
            <a:pPr marL="0" indent="0">
              <a:lnSpc>
                <a:spcPct val="50000"/>
              </a:lnSpc>
              <a:buNone/>
            </a:pPr>
            <a:r>
              <a:rPr lang="en-US" sz="1600" b="1" dirty="0">
                <a:solidFill>
                  <a:schemeClr val="accent6">
                    <a:lumMod val="75000"/>
                  </a:schemeClr>
                </a:solidFill>
                <a:latin typeface="Consolas"/>
                <a:cs typeface="Consolas"/>
              </a:rPr>
              <a:t>TOKEN=$(</a:t>
            </a:r>
            <a:r>
              <a:rPr lang="en-US" sz="1600" b="1" dirty="0" err="1">
                <a:solidFill>
                  <a:schemeClr val="accent6">
                    <a:lumMod val="75000"/>
                  </a:schemeClr>
                </a:solidFill>
                <a:latin typeface="Consolas"/>
                <a:cs typeface="Consolas"/>
              </a:rPr>
              <a:t>uaac</a:t>
            </a:r>
            <a:r>
              <a:rPr lang="en-US" sz="1600" b="1" dirty="0">
                <a:solidFill>
                  <a:schemeClr val="accent6">
                    <a:lumMod val="75000"/>
                  </a:schemeClr>
                </a:solidFill>
                <a:latin typeface="Consolas"/>
                <a:cs typeface="Consolas"/>
              </a:rPr>
              <a:t> context | </a:t>
            </a:r>
            <a:r>
              <a:rPr lang="en-US" sz="1600" b="1" dirty="0" err="1">
                <a:solidFill>
                  <a:schemeClr val="accent6">
                    <a:lumMod val="75000"/>
                  </a:schemeClr>
                </a:solidFill>
                <a:latin typeface="Consolas"/>
                <a:cs typeface="Consolas"/>
              </a:rPr>
              <a:t>grep</a:t>
            </a:r>
            <a:r>
              <a:rPr lang="en-US" sz="1600" b="1" dirty="0">
                <a:solidFill>
                  <a:schemeClr val="accent6">
                    <a:lumMod val="75000"/>
                  </a:schemeClr>
                </a:solidFill>
                <a:latin typeface="Consolas"/>
                <a:cs typeface="Consolas"/>
              </a:rPr>
              <a:t> "</a:t>
            </a:r>
            <a:r>
              <a:rPr lang="en-US" sz="1600" b="1" dirty="0" err="1">
                <a:solidFill>
                  <a:schemeClr val="accent6">
                    <a:lumMod val="75000"/>
                  </a:schemeClr>
                </a:solidFill>
                <a:latin typeface="Consolas"/>
                <a:cs typeface="Consolas"/>
              </a:rPr>
              <a:t>access_token</a:t>
            </a:r>
            <a:r>
              <a:rPr lang="en-US" sz="1600" b="1" dirty="0">
                <a:solidFill>
                  <a:schemeClr val="accent6">
                    <a:lumMod val="75000"/>
                  </a:schemeClr>
                </a:solidFill>
                <a:latin typeface="Consolas"/>
                <a:cs typeface="Consolas"/>
              </a:rPr>
              <a:t>:" | </a:t>
            </a:r>
            <a:r>
              <a:rPr lang="en-US" sz="1600" b="1" dirty="0" err="1">
                <a:solidFill>
                  <a:schemeClr val="accent6">
                    <a:lumMod val="75000"/>
                  </a:schemeClr>
                </a:solidFill>
                <a:latin typeface="Consolas"/>
                <a:cs typeface="Consolas"/>
              </a:rPr>
              <a:t>tr</a:t>
            </a:r>
            <a:r>
              <a:rPr lang="en-US" sz="1600" b="1" dirty="0">
                <a:solidFill>
                  <a:schemeClr val="accent6">
                    <a:lumMod val="75000"/>
                  </a:schemeClr>
                </a:solidFill>
                <a:latin typeface="Consolas"/>
                <a:cs typeface="Consolas"/>
              </a:rPr>
              <a:t> -s ' ' | cut -d' ' -f3</a:t>
            </a:r>
            <a:r>
              <a:rPr lang="en-US" sz="1600" b="1" dirty="0" smtClean="0">
                <a:solidFill>
                  <a:schemeClr val="accent6">
                    <a:lumMod val="75000"/>
                  </a:schemeClr>
                </a:solidFill>
                <a:latin typeface="Consolas"/>
                <a:cs typeface="Consolas"/>
              </a:rPr>
              <a:t>)</a:t>
            </a:r>
          </a:p>
          <a:p>
            <a:pPr marL="0" indent="0">
              <a:lnSpc>
                <a:spcPct val="50000"/>
              </a:lnSpc>
              <a:buNone/>
            </a:pPr>
            <a:endParaRPr lang="en-US" sz="1600" b="1" dirty="0" smtClean="0">
              <a:solidFill>
                <a:schemeClr val="accent6">
                  <a:lumMod val="75000"/>
                </a:schemeClr>
              </a:solidFill>
              <a:latin typeface="Consolas"/>
              <a:cs typeface="Consolas"/>
            </a:endParaRPr>
          </a:p>
          <a:p>
            <a:pPr marL="0" indent="0">
              <a:lnSpc>
                <a:spcPct val="50000"/>
              </a:lnSpc>
              <a:buNone/>
            </a:pPr>
            <a:r>
              <a:rPr lang="en-US" sz="1600" b="1" dirty="0" smtClean="0">
                <a:solidFill>
                  <a:schemeClr val="bg1"/>
                </a:solidFill>
                <a:latin typeface="Consolas"/>
                <a:cs typeface="Consolas"/>
              </a:rPr>
              <a:t># VIEW ALL THE DIRECTOR PROPERTIES</a:t>
            </a:r>
            <a:endParaRPr lang="en-US" sz="1600" b="1" dirty="0">
              <a:solidFill>
                <a:schemeClr val="bg1"/>
              </a:solidFill>
              <a:latin typeface="Consolas"/>
              <a:cs typeface="Consolas"/>
            </a:endParaRPr>
          </a:p>
          <a:p>
            <a:pPr marL="0" indent="0">
              <a:lnSpc>
                <a:spcPct val="50000"/>
              </a:lnSpc>
              <a:buNone/>
            </a:pPr>
            <a:r>
              <a:rPr lang="en-US" sz="1600" b="1" dirty="0" smtClean="0">
                <a:solidFill>
                  <a:schemeClr val="accent6">
                    <a:lumMod val="75000"/>
                  </a:schemeClr>
                </a:solidFill>
                <a:latin typeface="Consolas"/>
                <a:cs typeface="Consolas"/>
              </a:rPr>
              <a:t>curl -k "https://YOUR_OPSMAN/</a:t>
            </a:r>
            <a:r>
              <a:rPr lang="en-US" sz="1600" b="1" dirty="0" err="1" smtClean="0">
                <a:solidFill>
                  <a:schemeClr val="accent6">
                    <a:lumMod val="75000"/>
                  </a:schemeClr>
                </a:solidFill>
                <a:latin typeface="Consolas"/>
                <a:cs typeface="Consolas"/>
              </a:rPr>
              <a:t>api</a:t>
            </a:r>
            <a:r>
              <a:rPr lang="en-US" sz="1600" b="1" dirty="0" smtClean="0">
                <a:solidFill>
                  <a:schemeClr val="accent6">
                    <a:lumMod val="75000"/>
                  </a:schemeClr>
                </a:solidFill>
                <a:latin typeface="Consolas"/>
                <a:cs typeface="Consolas"/>
              </a:rPr>
              <a:t>/v0/staged/</a:t>
            </a:r>
            <a:r>
              <a:rPr lang="en-US" sz="1600" b="1" dirty="0" smtClean="0">
                <a:solidFill>
                  <a:srgbClr val="FF0000"/>
                </a:solidFill>
                <a:latin typeface="Consolas"/>
                <a:cs typeface="Consolas"/>
              </a:rPr>
              <a:t>director</a:t>
            </a:r>
            <a:r>
              <a:rPr lang="en-US" sz="1600" b="1" dirty="0" smtClean="0">
                <a:solidFill>
                  <a:schemeClr val="accent6">
                    <a:lumMod val="75000"/>
                  </a:schemeClr>
                </a:solidFill>
                <a:latin typeface="Consolas"/>
                <a:cs typeface="Consolas"/>
              </a:rPr>
              <a:t>/properties" \</a:t>
            </a:r>
          </a:p>
          <a:p>
            <a:pPr marL="0" indent="0">
              <a:lnSpc>
                <a:spcPct val="50000"/>
              </a:lnSpc>
              <a:buNone/>
            </a:pPr>
            <a:r>
              <a:rPr lang="en-US" sz="1600" b="1" dirty="0" smtClean="0">
                <a:solidFill>
                  <a:schemeClr val="accent6">
                    <a:lumMod val="75000"/>
                  </a:schemeClr>
                </a:solidFill>
                <a:latin typeface="Consolas"/>
                <a:cs typeface="Consolas"/>
              </a:rPr>
              <a:t>     -X </a:t>
            </a:r>
            <a:r>
              <a:rPr lang="en-US" sz="1600" b="1" dirty="0" smtClean="0">
                <a:solidFill>
                  <a:srgbClr val="FF0000"/>
                </a:solidFill>
                <a:latin typeface="Consolas"/>
                <a:cs typeface="Consolas"/>
              </a:rPr>
              <a:t>GET</a:t>
            </a:r>
            <a:r>
              <a:rPr lang="en-US" sz="1600" b="1" dirty="0" smtClean="0">
                <a:solidFill>
                  <a:schemeClr val="accent6">
                    <a:lumMod val="75000"/>
                  </a:schemeClr>
                </a:solidFill>
                <a:latin typeface="Consolas"/>
                <a:cs typeface="Consolas"/>
              </a:rPr>
              <a:t> -</a:t>
            </a:r>
            <a:r>
              <a:rPr lang="en-US" sz="1600" b="1" dirty="0">
                <a:solidFill>
                  <a:schemeClr val="accent6">
                    <a:lumMod val="75000"/>
                  </a:schemeClr>
                </a:solidFill>
                <a:latin typeface="Consolas"/>
                <a:cs typeface="Consolas"/>
              </a:rPr>
              <a:t>H "Authorization: Bearer </a:t>
            </a:r>
            <a:r>
              <a:rPr lang="en-US" sz="1600" b="1" dirty="0" smtClean="0">
                <a:solidFill>
                  <a:schemeClr val="accent6">
                    <a:lumMod val="75000"/>
                  </a:schemeClr>
                </a:solidFill>
                <a:latin typeface="Consolas"/>
                <a:cs typeface="Consolas"/>
              </a:rPr>
              <a:t>${TOKEN}”</a:t>
            </a:r>
          </a:p>
          <a:p>
            <a:pPr marL="0" indent="0">
              <a:lnSpc>
                <a:spcPct val="50000"/>
              </a:lnSpc>
              <a:buNone/>
            </a:pPr>
            <a:endParaRPr lang="en-US" sz="1600" b="1" dirty="0">
              <a:solidFill>
                <a:schemeClr val="accent6">
                  <a:lumMod val="75000"/>
                </a:schemeClr>
              </a:solidFill>
              <a:latin typeface="Consolas"/>
              <a:cs typeface="Consolas"/>
            </a:endParaRPr>
          </a:p>
          <a:p>
            <a:pPr marL="0" indent="0">
              <a:lnSpc>
                <a:spcPct val="50000"/>
              </a:lnSpc>
              <a:buNone/>
            </a:pPr>
            <a:r>
              <a:rPr lang="en-US" sz="1600" b="1" dirty="0">
                <a:solidFill>
                  <a:srgbClr val="FFFFFF"/>
                </a:solidFill>
                <a:latin typeface="Consolas"/>
                <a:cs typeface="Consolas"/>
              </a:rPr>
              <a:t># </a:t>
            </a:r>
            <a:r>
              <a:rPr lang="en-US" sz="1600" b="1" dirty="0" smtClean="0">
                <a:solidFill>
                  <a:srgbClr val="FFFFFF"/>
                </a:solidFill>
                <a:latin typeface="Consolas"/>
                <a:cs typeface="Consolas"/>
              </a:rPr>
              <a:t>CHANGE ONE OF </a:t>
            </a:r>
            <a:r>
              <a:rPr lang="en-US" sz="1600" b="1" dirty="0">
                <a:solidFill>
                  <a:srgbClr val="FFFFFF"/>
                </a:solidFill>
                <a:latin typeface="Consolas"/>
                <a:cs typeface="Consolas"/>
              </a:rPr>
              <a:t>THE </a:t>
            </a:r>
            <a:r>
              <a:rPr lang="en-US" sz="1600" b="1" dirty="0" smtClean="0">
                <a:solidFill>
                  <a:srgbClr val="FFFFFF"/>
                </a:solidFill>
                <a:latin typeface="Consolas"/>
                <a:cs typeface="Consolas"/>
              </a:rPr>
              <a:t>DIRECTOR PROPERTIES</a:t>
            </a:r>
            <a:endParaRPr lang="en-US" sz="1600" b="1" dirty="0">
              <a:solidFill>
                <a:srgbClr val="FFFFFF"/>
              </a:solidFill>
              <a:latin typeface="Consolas"/>
              <a:cs typeface="Consolas"/>
            </a:endParaRPr>
          </a:p>
          <a:p>
            <a:pPr marL="0" indent="0">
              <a:lnSpc>
                <a:spcPct val="50000"/>
              </a:lnSpc>
              <a:buNone/>
            </a:pPr>
            <a:r>
              <a:rPr lang="en-US" sz="1600" b="1" dirty="0" smtClean="0">
                <a:solidFill>
                  <a:schemeClr val="accent6">
                    <a:lumMod val="75000"/>
                  </a:schemeClr>
                </a:solidFill>
                <a:latin typeface="Consolas"/>
                <a:cs typeface="Consolas"/>
              </a:rPr>
              <a:t>curl </a:t>
            </a:r>
            <a:r>
              <a:rPr lang="en-US" sz="1600" b="1" dirty="0">
                <a:solidFill>
                  <a:schemeClr val="accent6">
                    <a:lumMod val="75000"/>
                  </a:schemeClr>
                </a:solidFill>
                <a:latin typeface="Consolas"/>
                <a:cs typeface="Consolas"/>
              </a:rPr>
              <a:t>-k "https://YOUR_OPSMAN/</a:t>
            </a:r>
            <a:r>
              <a:rPr lang="en-US" sz="1600" b="1" dirty="0" err="1">
                <a:solidFill>
                  <a:schemeClr val="accent6">
                    <a:lumMod val="75000"/>
                  </a:schemeClr>
                </a:solidFill>
                <a:latin typeface="Consolas"/>
                <a:cs typeface="Consolas"/>
              </a:rPr>
              <a:t>api</a:t>
            </a:r>
            <a:r>
              <a:rPr lang="en-US" sz="1600" b="1" dirty="0">
                <a:solidFill>
                  <a:schemeClr val="accent6">
                    <a:lumMod val="75000"/>
                  </a:schemeClr>
                </a:solidFill>
                <a:latin typeface="Consolas"/>
                <a:cs typeface="Consolas"/>
              </a:rPr>
              <a:t>/v0/staged/</a:t>
            </a:r>
            <a:r>
              <a:rPr lang="en-US" sz="1600" b="1" dirty="0">
                <a:solidFill>
                  <a:srgbClr val="FF0000"/>
                </a:solidFill>
                <a:latin typeface="Consolas"/>
                <a:cs typeface="Consolas"/>
              </a:rPr>
              <a:t>director</a:t>
            </a:r>
            <a:r>
              <a:rPr lang="en-US" sz="1600" b="1" dirty="0">
                <a:solidFill>
                  <a:schemeClr val="accent6">
                    <a:lumMod val="75000"/>
                  </a:schemeClr>
                </a:solidFill>
                <a:latin typeface="Consolas"/>
                <a:cs typeface="Consolas"/>
              </a:rPr>
              <a:t>/properties" \</a:t>
            </a:r>
          </a:p>
          <a:p>
            <a:pPr marL="0" indent="0">
              <a:lnSpc>
                <a:spcPct val="50000"/>
              </a:lnSpc>
              <a:buNone/>
            </a:pPr>
            <a:r>
              <a:rPr lang="en-US" sz="1600" b="1" dirty="0">
                <a:solidFill>
                  <a:schemeClr val="accent6">
                    <a:lumMod val="75000"/>
                  </a:schemeClr>
                </a:solidFill>
                <a:latin typeface="Consolas"/>
                <a:cs typeface="Consolas"/>
              </a:rPr>
              <a:t>     -X </a:t>
            </a:r>
            <a:r>
              <a:rPr lang="en-US" sz="1600" b="1" dirty="0">
                <a:solidFill>
                  <a:srgbClr val="FF0000"/>
                </a:solidFill>
                <a:latin typeface="Consolas"/>
                <a:cs typeface="Consolas"/>
              </a:rPr>
              <a:t>PUT</a:t>
            </a:r>
            <a:r>
              <a:rPr lang="en-US" sz="1600" b="1" dirty="0">
                <a:solidFill>
                  <a:schemeClr val="accent6">
                    <a:lumMod val="75000"/>
                  </a:schemeClr>
                </a:solidFill>
                <a:latin typeface="Consolas"/>
                <a:cs typeface="Consolas"/>
              </a:rPr>
              <a:t> -H "Authorization: Bearer </a:t>
            </a:r>
            <a:r>
              <a:rPr lang="en-US" sz="1600" b="1" dirty="0" smtClean="0">
                <a:solidFill>
                  <a:schemeClr val="accent6">
                    <a:lumMod val="75000"/>
                  </a:schemeClr>
                </a:solidFill>
                <a:latin typeface="Consolas"/>
                <a:cs typeface="Consolas"/>
              </a:rPr>
              <a:t>${TOKEN}"</a:t>
            </a:r>
            <a:endParaRPr lang="en-US" sz="1600" b="1" dirty="0">
              <a:solidFill>
                <a:schemeClr val="accent6">
                  <a:lumMod val="75000"/>
                </a:schemeClr>
              </a:solidFill>
              <a:latin typeface="Consolas"/>
              <a:cs typeface="Consolas"/>
            </a:endParaRPr>
          </a:p>
          <a:p>
            <a:pPr marL="0" indent="0">
              <a:lnSpc>
                <a:spcPct val="50000"/>
              </a:lnSpc>
              <a:buNone/>
            </a:pPr>
            <a:r>
              <a:rPr lang="en-US" sz="1600" b="1" dirty="0">
                <a:solidFill>
                  <a:schemeClr val="accent6">
                    <a:lumMod val="75000"/>
                  </a:schemeClr>
                </a:solidFill>
                <a:latin typeface="Consolas"/>
                <a:cs typeface="Consolas"/>
              </a:rPr>
              <a:t>     -d </a:t>
            </a:r>
            <a:r>
              <a:rPr lang="en-US" sz="1600" b="1" dirty="0" smtClean="0">
                <a:solidFill>
                  <a:schemeClr val="accent6">
                    <a:lumMod val="75000"/>
                  </a:schemeClr>
                </a:solidFill>
                <a:latin typeface="Consolas"/>
                <a:cs typeface="Consolas"/>
              </a:rPr>
              <a:t>'{ </a:t>
            </a:r>
            <a:r>
              <a:rPr lang="en-US" sz="1600" b="1" dirty="0">
                <a:solidFill>
                  <a:schemeClr val="accent6">
                    <a:lumMod val="75000"/>
                  </a:schemeClr>
                </a:solidFill>
                <a:latin typeface="Consolas"/>
                <a:cs typeface="Consolas"/>
              </a:rPr>
              <a:t>"</a:t>
            </a:r>
            <a:r>
              <a:rPr lang="en-US" sz="1600" b="1" dirty="0" err="1">
                <a:solidFill>
                  <a:schemeClr val="accent6">
                    <a:lumMod val="75000"/>
                  </a:schemeClr>
                </a:solidFill>
                <a:latin typeface="Consolas"/>
                <a:cs typeface="Consolas"/>
              </a:rPr>
              <a:t>director_configuration</a:t>
            </a:r>
            <a:r>
              <a:rPr lang="en-US" sz="1600" b="1" dirty="0">
                <a:solidFill>
                  <a:schemeClr val="accent6">
                    <a:lumMod val="75000"/>
                  </a:schemeClr>
                </a:solidFill>
                <a:latin typeface="Consolas"/>
                <a:cs typeface="Consolas"/>
              </a:rPr>
              <a:t>": { "</a:t>
            </a:r>
            <a:r>
              <a:rPr lang="en-US" sz="1600" b="1" dirty="0" err="1">
                <a:solidFill>
                  <a:schemeClr val="accent6">
                    <a:lumMod val="75000"/>
                  </a:schemeClr>
                </a:solidFill>
                <a:latin typeface="Consolas"/>
                <a:cs typeface="Consolas"/>
              </a:rPr>
              <a:t>resurrector_enabled</a:t>
            </a:r>
            <a:r>
              <a:rPr lang="en-US" sz="1600" b="1" dirty="0">
                <a:solidFill>
                  <a:schemeClr val="accent6">
                    <a:lumMod val="75000"/>
                  </a:schemeClr>
                </a:solidFill>
                <a:latin typeface="Consolas"/>
                <a:cs typeface="Consolas"/>
              </a:rPr>
              <a:t>": false } </a:t>
            </a:r>
            <a:r>
              <a:rPr lang="en-US" sz="1600" b="1" dirty="0" smtClean="0">
                <a:solidFill>
                  <a:schemeClr val="accent6">
                    <a:lumMod val="75000"/>
                  </a:schemeClr>
                </a:solidFill>
                <a:latin typeface="Consolas"/>
                <a:cs typeface="Consolas"/>
              </a:rPr>
              <a:t>}'</a:t>
            </a:r>
          </a:p>
        </p:txBody>
      </p:sp>
    </p:spTree>
    <p:extLst>
      <p:ext uri="{BB962C8B-B14F-4D97-AF65-F5344CB8AC3E}">
        <p14:creationId xmlns:p14="http://schemas.microsoft.com/office/powerpoint/2010/main" val="269667096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Curling over </a:t>
            </a:r>
            <a:r>
              <a:rPr lang="en-US" dirty="0"/>
              <a:t>SSH (Pivotal </a:t>
            </a:r>
            <a:r>
              <a:rPr lang="en-US" dirty="0" smtClean="0"/>
              <a:t>Network)</a:t>
            </a:r>
            <a:endParaRPr lang="en-US" dirty="0"/>
          </a:p>
          <a:p>
            <a:endParaRPr lang="en-US" dirty="0"/>
          </a:p>
        </p:txBody>
      </p:sp>
      <p:sp>
        <p:nvSpPr>
          <p:cNvPr id="3" name="Text Placeholder 2"/>
          <p:cNvSpPr>
            <a:spLocks noGrp="1"/>
          </p:cNvSpPr>
          <p:nvPr>
            <p:ph type="body" sz="quarter" idx="11"/>
          </p:nvPr>
        </p:nvSpPr>
        <p:spPr>
          <a:xfrm>
            <a:off x="762000" y="1603099"/>
            <a:ext cx="10668000" cy="3951034"/>
          </a:xfrm>
          <a:solidFill>
            <a:schemeClr val="tx1"/>
          </a:solidFill>
          <a:effectLst>
            <a:glow rad="101600">
              <a:srgbClr val="660066">
                <a:alpha val="75000"/>
              </a:srgbClr>
            </a:glow>
          </a:effectLst>
        </p:spPr>
        <p:txBody>
          <a:bodyPr/>
          <a:lstStyle/>
          <a:p>
            <a:pPr marL="0" indent="0">
              <a:lnSpc>
                <a:spcPct val="50000"/>
              </a:lnSpc>
              <a:buNone/>
            </a:pPr>
            <a:r>
              <a:rPr lang="en-US" sz="1400" b="1" dirty="0" smtClean="0">
                <a:solidFill>
                  <a:schemeClr val="bg1"/>
                </a:solidFill>
                <a:latin typeface="Consolas"/>
                <a:cs typeface="Consolas"/>
              </a:rPr>
              <a:t># </a:t>
            </a:r>
            <a:r>
              <a:rPr lang="en-US" sz="1400" b="1" dirty="0">
                <a:solidFill>
                  <a:schemeClr val="bg1"/>
                </a:solidFill>
                <a:latin typeface="Consolas"/>
                <a:cs typeface="Consolas"/>
              </a:rPr>
              <a:t>SEARCH PIVNET FOR MYSQL</a:t>
            </a:r>
          </a:p>
          <a:p>
            <a:pPr marL="0" indent="0">
              <a:lnSpc>
                <a:spcPct val="50000"/>
              </a:lnSpc>
              <a:buNone/>
            </a:pPr>
            <a:r>
              <a:rPr lang="en-US" sz="1400" b="1" dirty="0">
                <a:solidFill>
                  <a:schemeClr val="accent6">
                    <a:lumMod val="75000"/>
                  </a:schemeClr>
                </a:solidFill>
                <a:latin typeface="Consolas"/>
                <a:cs typeface="Consolas"/>
              </a:rPr>
              <a:t>curl "https://</a:t>
            </a:r>
            <a:r>
              <a:rPr lang="en-US" sz="1400" b="1" dirty="0" err="1">
                <a:solidFill>
                  <a:schemeClr val="accent6">
                    <a:lumMod val="75000"/>
                  </a:schemeClr>
                </a:solidFill>
                <a:latin typeface="Consolas"/>
                <a:cs typeface="Consolas"/>
              </a:rPr>
              <a:t>network.pivotal.io</a:t>
            </a:r>
            <a:r>
              <a:rPr lang="en-US" sz="1400" b="1" dirty="0">
                <a:solidFill>
                  <a:schemeClr val="accent6">
                    <a:lumMod val="75000"/>
                  </a:schemeClr>
                </a:solidFill>
                <a:latin typeface="Consolas"/>
                <a:cs typeface="Consolas"/>
              </a:rPr>
              <a:t>/</a:t>
            </a:r>
            <a:r>
              <a:rPr lang="en-US" sz="1400" b="1" dirty="0" err="1">
                <a:solidFill>
                  <a:schemeClr val="accent6">
                    <a:lumMod val="75000"/>
                  </a:schemeClr>
                </a:solidFill>
                <a:latin typeface="Consolas"/>
                <a:cs typeface="Consolas"/>
              </a:rPr>
              <a:t>api</a:t>
            </a:r>
            <a:r>
              <a:rPr lang="en-US" sz="1400" b="1" dirty="0">
                <a:solidFill>
                  <a:schemeClr val="accent6">
                    <a:lumMod val="75000"/>
                  </a:schemeClr>
                </a:solidFill>
                <a:latin typeface="Consolas"/>
                <a:cs typeface="Consolas"/>
              </a:rPr>
              <a:t>/v2/products" | \</a:t>
            </a:r>
          </a:p>
          <a:p>
            <a:pPr marL="0" indent="0">
              <a:lnSpc>
                <a:spcPct val="50000"/>
              </a:lnSpc>
              <a:buNone/>
            </a:pPr>
            <a:r>
              <a:rPr lang="en-US" sz="1400" b="1" dirty="0">
                <a:solidFill>
                  <a:schemeClr val="accent6">
                    <a:lumMod val="75000"/>
                  </a:schemeClr>
                </a:solidFill>
                <a:latin typeface="Consolas"/>
                <a:cs typeface="Consolas"/>
              </a:rPr>
              <a:t>  </a:t>
            </a:r>
            <a:r>
              <a:rPr lang="en-US" sz="1400" b="1" dirty="0" err="1">
                <a:solidFill>
                  <a:schemeClr val="accent6">
                    <a:lumMod val="75000"/>
                  </a:schemeClr>
                </a:solidFill>
                <a:latin typeface="Consolas"/>
                <a:cs typeface="Consolas"/>
              </a:rPr>
              <a:t>jq</a:t>
            </a:r>
            <a:r>
              <a:rPr lang="en-US" sz="1400" b="1" dirty="0">
                <a:solidFill>
                  <a:schemeClr val="accent6">
                    <a:lumMod val="75000"/>
                  </a:schemeClr>
                </a:solidFill>
                <a:latin typeface="Consolas"/>
                <a:cs typeface="Consolas"/>
              </a:rPr>
              <a:t> -r '.products[] | [.name, .slug] | @</a:t>
            </a:r>
            <a:r>
              <a:rPr lang="en-US" sz="1400" b="1" dirty="0" err="1">
                <a:solidFill>
                  <a:schemeClr val="accent6">
                    <a:lumMod val="75000"/>
                  </a:schemeClr>
                </a:solidFill>
                <a:latin typeface="Consolas"/>
                <a:cs typeface="Consolas"/>
              </a:rPr>
              <a:t>csv</a:t>
            </a:r>
            <a:r>
              <a:rPr lang="en-US" sz="1400" b="1" dirty="0">
                <a:solidFill>
                  <a:schemeClr val="accent6">
                    <a:lumMod val="75000"/>
                  </a:schemeClr>
                </a:solidFill>
                <a:latin typeface="Consolas"/>
                <a:cs typeface="Consolas"/>
              </a:rPr>
              <a:t>' | </a:t>
            </a:r>
            <a:r>
              <a:rPr lang="en-US" sz="1400" b="1" dirty="0" err="1" smtClean="0">
                <a:solidFill>
                  <a:schemeClr val="accent6">
                    <a:lumMod val="75000"/>
                  </a:schemeClr>
                </a:solidFill>
                <a:latin typeface="Consolas"/>
                <a:cs typeface="Consolas"/>
              </a:rPr>
              <a:t>grep</a:t>
            </a:r>
            <a:r>
              <a:rPr lang="en-US" sz="1400" b="1" dirty="0" smtClean="0">
                <a:solidFill>
                  <a:schemeClr val="accent6">
                    <a:lumMod val="75000"/>
                  </a:schemeClr>
                </a:solidFill>
                <a:latin typeface="Consolas"/>
                <a:cs typeface="Consolas"/>
              </a:rPr>
              <a:t> </a:t>
            </a:r>
            <a:r>
              <a:rPr lang="en-US" sz="1400" b="1" dirty="0">
                <a:solidFill>
                  <a:schemeClr val="accent6">
                    <a:lumMod val="75000"/>
                  </a:schemeClr>
                </a:solidFill>
                <a:latin typeface="Consolas"/>
                <a:cs typeface="Consolas"/>
              </a:rPr>
              <a:t>'</a:t>
            </a:r>
            <a:r>
              <a:rPr lang="en-US" sz="1400" b="1" dirty="0">
                <a:solidFill>
                  <a:srgbClr val="FF0000"/>
                </a:solidFill>
                <a:latin typeface="Consolas"/>
                <a:cs typeface="Consolas"/>
              </a:rPr>
              <a:t>"MySQL for PCF"</a:t>
            </a:r>
            <a:r>
              <a:rPr lang="en-US" sz="1400" b="1" dirty="0">
                <a:solidFill>
                  <a:schemeClr val="accent6">
                    <a:lumMod val="75000"/>
                  </a:schemeClr>
                </a:solidFill>
                <a:latin typeface="Consolas"/>
                <a:cs typeface="Consolas"/>
              </a:rPr>
              <a:t>'</a:t>
            </a:r>
          </a:p>
          <a:p>
            <a:pPr marL="0" indent="0">
              <a:lnSpc>
                <a:spcPct val="50000"/>
              </a:lnSpc>
              <a:buNone/>
            </a:pPr>
            <a:endParaRPr lang="en-US" sz="1400" b="1" dirty="0">
              <a:solidFill>
                <a:schemeClr val="accent6">
                  <a:lumMod val="75000"/>
                </a:schemeClr>
              </a:solidFill>
              <a:latin typeface="Consolas"/>
              <a:cs typeface="Consolas"/>
            </a:endParaRPr>
          </a:p>
          <a:p>
            <a:pPr marL="0" indent="0">
              <a:lnSpc>
                <a:spcPct val="50000"/>
              </a:lnSpc>
              <a:buNone/>
            </a:pPr>
            <a:r>
              <a:rPr lang="en-US" sz="1400" b="1" dirty="0">
                <a:solidFill>
                  <a:srgbClr val="FFFFFF"/>
                </a:solidFill>
                <a:latin typeface="Consolas"/>
                <a:cs typeface="Consolas"/>
              </a:rPr>
              <a:t># IDENTIFY LATEST DOWNLOAD </a:t>
            </a:r>
            <a:r>
              <a:rPr lang="en-US" sz="1400" b="1" dirty="0" smtClean="0">
                <a:solidFill>
                  <a:srgbClr val="FFFFFF"/>
                </a:solidFill>
                <a:latin typeface="Consolas"/>
                <a:cs typeface="Consolas"/>
              </a:rPr>
              <a:t>LINK</a:t>
            </a:r>
          </a:p>
          <a:p>
            <a:pPr marL="0" indent="0">
              <a:lnSpc>
                <a:spcPct val="50000"/>
              </a:lnSpc>
              <a:buNone/>
            </a:pPr>
            <a:r>
              <a:rPr lang="en-US" sz="1400" b="1" dirty="0" smtClean="0">
                <a:solidFill>
                  <a:schemeClr val="accent6">
                    <a:lumMod val="75000"/>
                  </a:schemeClr>
                </a:solidFill>
                <a:latin typeface="Consolas"/>
                <a:cs typeface="Consolas"/>
              </a:rPr>
              <a:t>curl "https://</a:t>
            </a:r>
            <a:r>
              <a:rPr lang="en-US" sz="1400" b="1" dirty="0" err="1" smtClean="0">
                <a:solidFill>
                  <a:schemeClr val="accent6">
                    <a:lumMod val="75000"/>
                  </a:schemeClr>
                </a:solidFill>
                <a:latin typeface="Consolas"/>
                <a:cs typeface="Consolas"/>
              </a:rPr>
              <a:t>network.pivotal.io</a:t>
            </a:r>
            <a:r>
              <a:rPr lang="en-US" sz="1400" b="1" dirty="0" smtClean="0">
                <a:solidFill>
                  <a:schemeClr val="accent6">
                    <a:lumMod val="75000"/>
                  </a:schemeClr>
                </a:solidFill>
                <a:latin typeface="Consolas"/>
                <a:cs typeface="Consolas"/>
              </a:rPr>
              <a:t>/</a:t>
            </a:r>
            <a:r>
              <a:rPr lang="en-US" sz="1400" b="1" dirty="0" err="1" smtClean="0">
                <a:solidFill>
                  <a:schemeClr val="accent6">
                    <a:lumMod val="75000"/>
                  </a:schemeClr>
                </a:solidFill>
                <a:latin typeface="Consolas"/>
                <a:cs typeface="Consolas"/>
              </a:rPr>
              <a:t>api</a:t>
            </a:r>
            <a:r>
              <a:rPr lang="en-US" sz="1400" b="1" dirty="0" smtClean="0">
                <a:solidFill>
                  <a:schemeClr val="accent6">
                    <a:lumMod val="75000"/>
                  </a:schemeClr>
                </a:solidFill>
                <a:latin typeface="Consolas"/>
                <a:cs typeface="Consolas"/>
              </a:rPr>
              <a:t>/v2/products/</a:t>
            </a:r>
            <a:r>
              <a:rPr lang="en-US" sz="1400" b="1" dirty="0" smtClean="0">
                <a:solidFill>
                  <a:srgbClr val="FF0000"/>
                </a:solidFill>
                <a:latin typeface="Consolas"/>
                <a:cs typeface="Consolas"/>
              </a:rPr>
              <a:t>p-</a:t>
            </a:r>
            <a:r>
              <a:rPr lang="en-US" sz="1400" b="1" dirty="0" err="1" smtClean="0">
                <a:solidFill>
                  <a:srgbClr val="FF0000"/>
                </a:solidFill>
                <a:latin typeface="Consolas"/>
                <a:cs typeface="Consolas"/>
              </a:rPr>
              <a:t>mysql</a:t>
            </a:r>
            <a:r>
              <a:rPr lang="en-US" sz="1400" b="1" dirty="0" smtClean="0">
                <a:solidFill>
                  <a:schemeClr val="accent6">
                    <a:lumMod val="75000"/>
                  </a:schemeClr>
                </a:solidFill>
                <a:latin typeface="Consolas"/>
                <a:cs typeface="Consolas"/>
              </a:rPr>
              <a:t>/releases/latest" | \</a:t>
            </a:r>
          </a:p>
          <a:p>
            <a:pPr marL="0" indent="0">
              <a:lnSpc>
                <a:spcPct val="50000"/>
              </a:lnSpc>
              <a:buNone/>
            </a:pPr>
            <a:r>
              <a:rPr lang="en-US" sz="1400" b="1" dirty="0" smtClean="0">
                <a:solidFill>
                  <a:schemeClr val="accent6">
                    <a:lumMod val="75000"/>
                  </a:schemeClr>
                </a:solidFill>
                <a:latin typeface="Consolas"/>
                <a:cs typeface="Consolas"/>
              </a:rPr>
              <a:t>  </a:t>
            </a:r>
            <a:r>
              <a:rPr lang="en-US" sz="1400" b="1" dirty="0" err="1">
                <a:solidFill>
                  <a:schemeClr val="accent6">
                    <a:lumMod val="75000"/>
                  </a:schemeClr>
                </a:solidFill>
                <a:latin typeface="Consolas"/>
                <a:cs typeface="Consolas"/>
              </a:rPr>
              <a:t>jq</a:t>
            </a:r>
            <a:r>
              <a:rPr lang="en-US" sz="1400" b="1" dirty="0">
                <a:solidFill>
                  <a:schemeClr val="accent6">
                    <a:lumMod val="75000"/>
                  </a:schemeClr>
                </a:solidFill>
                <a:latin typeface="Consolas"/>
                <a:cs typeface="Consolas"/>
              </a:rPr>
              <a:t> -r '.</a:t>
            </a:r>
            <a:r>
              <a:rPr lang="en-US" sz="1400" b="1" dirty="0" err="1">
                <a:solidFill>
                  <a:schemeClr val="accent6">
                    <a:lumMod val="75000"/>
                  </a:schemeClr>
                </a:solidFill>
                <a:latin typeface="Consolas"/>
                <a:cs typeface="Consolas"/>
              </a:rPr>
              <a:t>product_files</a:t>
            </a:r>
            <a:r>
              <a:rPr lang="en-US" sz="1400" b="1" dirty="0">
                <a:solidFill>
                  <a:schemeClr val="accent6">
                    <a:lumMod val="75000"/>
                  </a:schemeClr>
                </a:solidFill>
                <a:latin typeface="Consolas"/>
                <a:cs typeface="Consolas"/>
              </a:rPr>
              <a:t>[] | select(.</a:t>
            </a:r>
            <a:r>
              <a:rPr lang="en-US" sz="1400" b="1" dirty="0" err="1">
                <a:solidFill>
                  <a:schemeClr val="accent6">
                    <a:lumMod val="75000"/>
                  </a:schemeClr>
                </a:solidFill>
                <a:latin typeface="Consolas"/>
                <a:cs typeface="Consolas"/>
              </a:rPr>
              <a:t>aws_object_key</a:t>
            </a:r>
            <a:r>
              <a:rPr lang="en-US" sz="1400" b="1" dirty="0">
                <a:solidFill>
                  <a:schemeClr val="accent6">
                    <a:lumMod val="75000"/>
                  </a:schemeClr>
                </a:solidFill>
                <a:latin typeface="Consolas"/>
                <a:cs typeface="Consolas"/>
              </a:rPr>
              <a:t> | </a:t>
            </a:r>
            <a:r>
              <a:rPr lang="en-US" sz="1400" b="1" dirty="0" err="1">
                <a:solidFill>
                  <a:schemeClr val="accent6">
                    <a:lumMod val="75000"/>
                  </a:schemeClr>
                </a:solidFill>
                <a:latin typeface="Consolas"/>
                <a:cs typeface="Consolas"/>
              </a:rPr>
              <a:t>endswith</a:t>
            </a:r>
            <a:r>
              <a:rPr lang="en-US" sz="1400" b="1" dirty="0">
                <a:solidFill>
                  <a:schemeClr val="accent6">
                    <a:lumMod val="75000"/>
                  </a:schemeClr>
                </a:solidFill>
                <a:latin typeface="Consolas"/>
                <a:cs typeface="Consolas"/>
              </a:rPr>
              <a:t>(".pivotal")) | ._</a:t>
            </a:r>
            <a:r>
              <a:rPr lang="en-US" sz="1400" b="1" dirty="0" err="1">
                <a:solidFill>
                  <a:schemeClr val="accent6">
                    <a:lumMod val="75000"/>
                  </a:schemeClr>
                </a:solidFill>
                <a:latin typeface="Consolas"/>
                <a:cs typeface="Consolas"/>
              </a:rPr>
              <a:t>links.download.href</a:t>
            </a:r>
            <a:r>
              <a:rPr lang="en-US" sz="1400" b="1" dirty="0">
                <a:solidFill>
                  <a:schemeClr val="accent6">
                    <a:lumMod val="75000"/>
                  </a:schemeClr>
                </a:solidFill>
                <a:latin typeface="Consolas"/>
                <a:cs typeface="Consolas"/>
              </a:rPr>
              <a:t>'</a:t>
            </a:r>
          </a:p>
          <a:p>
            <a:pPr marL="0" indent="0">
              <a:lnSpc>
                <a:spcPct val="50000"/>
              </a:lnSpc>
              <a:buNone/>
            </a:pPr>
            <a:endParaRPr lang="en-US" sz="1400" b="1" dirty="0" smtClean="0">
              <a:solidFill>
                <a:schemeClr val="accent6">
                  <a:lumMod val="75000"/>
                </a:schemeClr>
              </a:solidFill>
              <a:latin typeface="Consolas"/>
              <a:cs typeface="Consolas"/>
            </a:endParaRPr>
          </a:p>
          <a:p>
            <a:pPr marL="0" indent="0">
              <a:lnSpc>
                <a:spcPct val="50000"/>
              </a:lnSpc>
              <a:buNone/>
            </a:pPr>
            <a:r>
              <a:rPr lang="en-US" sz="1400" b="1" dirty="0">
                <a:solidFill>
                  <a:schemeClr val="bg1"/>
                </a:solidFill>
                <a:latin typeface="Consolas"/>
                <a:cs typeface="Consolas"/>
              </a:rPr>
              <a:t># ACCEPT EULA</a:t>
            </a:r>
          </a:p>
          <a:p>
            <a:pPr marL="0" indent="0">
              <a:lnSpc>
                <a:spcPct val="50000"/>
              </a:lnSpc>
              <a:buNone/>
            </a:pPr>
            <a:r>
              <a:rPr lang="en-US" sz="1400" b="1" dirty="0">
                <a:solidFill>
                  <a:schemeClr val="accent6">
                    <a:lumMod val="75000"/>
                  </a:schemeClr>
                </a:solidFill>
                <a:latin typeface="Consolas"/>
                <a:cs typeface="Consolas"/>
              </a:rPr>
              <a:t>c</a:t>
            </a:r>
            <a:r>
              <a:rPr lang="en-US" sz="1400" b="1" dirty="0" smtClean="0">
                <a:solidFill>
                  <a:schemeClr val="accent6">
                    <a:lumMod val="75000"/>
                  </a:schemeClr>
                </a:solidFill>
                <a:latin typeface="Consolas"/>
                <a:cs typeface="Consolas"/>
              </a:rPr>
              <a:t>url -</a:t>
            </a:r>
            <a:r>
              <a:rPr lang="en-US" sz="1400" b="1" dirty="0">
                <a:solidFill>
                  <a:schemeClr val="accent6">
                    <a:lumMod val="75000"/>
                  </a:schemeClr>
                </a:solidFill>
                <a:latin typeface="Consolas"/>
                <a:cs typeface="Consolas"/>
              </a:rPr>
              <a:t>-header "Authorization: Token ${</a:t>
            </a:r>
            <a:r>
              <a:rPr lang="en-US" sz="1400" b="1" dirty="0" smtClean="0">
                <a:solidFill>
                  <a:schemeClr val="accent6">
                    <a:lumMod val="75000"/>
                  </a:schemeClr>
                </a:solidFill>
                <a:latin typeface="Consolas"/>
                <a:cs typeface="Consolas"/>
              </a:rPr>
              <a:t>PIVNET_TOKEN}” -</a:t>
            </a:r>
            <a:r>
              <a:rPr lang="en-US" sz="1400" b="1" dirty="0">
                <a:solidFill>
                  <a:schemeClr val="accent6">
                    <a:lumMod val="75000"/>
                  </a:schemeClr>
                </a:solidFill>
                <a:latin typeface="Consolas"/>
                <a:cs typeface="Consolas"/>
              </a:rPr>
              <a:t>-request POST \</a:t>
            </a:r>
          </a:p>
          <a:p>
            <a:pPr marL="0" indent="0">
              <a:lnSpc>
                <a:spcPct val="50000"/>
              </a:lnSpc>
              <a:buNone/>
            </a:pPr>
            <a:r>
              <a:rPr lang="en-US" sz="1400" b="1" dirty="0">
                <a:solidFill>
                  <a:schemeClr val="accent6">
                    <a:lumMod val="75000"/>
                  </a:schemeClr>
                </a:solidFill>
                <a:latin typeface="Consolas"/>
                <a:cs typeface="Consolas"/>
              </a:rPr>
              <a:t>  "https://</a:t>
            </a:r>
            <a:r>
              <a:rPr lang="en-US" sz="1400" b="1" dirty="0" err="1">
                <a:solidFill>
                  <a:schemeClr val="accent6">
                    <a:lumMod val="75000"/>
                  </a:schemeClr>
                </a:solidFill>
                <a:latin typeface="Consolas"/>
                <a:cs typeface="Consolas"/>
              </a:rPr>
              <a:t>network.pivotal.io</a:t>
            </a:r>
            <a:r>
              <a:rPr lang="en-US" sz="1400" b="1" dirty="0">
                <a:solidFill>
                  <a:schemeClr val="accent6">
                    <a:lumMod val="75000"/>
                  </a:schemeClr>
                </a:solidFill>
                <a:latin typeface="Consolas"/>
                <a:cs typeface="Consolas"/>
              </a:rPr>
              <a:t>/</a:t>
            </a:r>
            <a:r>
              <a:rPr lang="en-US" sz="1400" b="1" dirty="0" err="1">
                <a:solidFill>
                  <a:schemeClr val="accent6">
                    <a:lumMod val="75000"/>
                  </a:schemeClr>
                </a:solidFill>
                <a:latin typeface="Consolas"/>
                <a:cs typeface="Consolas"/>
              </a:rPr>
              <a:t>api</a:t>
            </a:r>
            <a:r>
              <a:rPr lang="en-US" sz="1400" b="1" dirty="0">
                <a:solidFill>
                  <a:schemeClr val="accent6">
                    <a:lumMod val="75000"/>
                  </a:schemeClr>
                </a:solidFill>
                <a:latin typeface="Consolas"/>
                <a:cs typeface="Consolas"/>
              </a:rPr>
              <a:t>/v2/products/</a:t>
            </a:r>
            <a:r>
              <a:rPr lang="en-US" sz="1400" b="1" dirty="0">
                <a:solidFill>
                  <a:srgbClr val="FF0000"/>
                </a:solidFill>
                <a:latin typeface="Consolas"/>
                <a:cs typeface="Consolas"/>
              </a:rPr>
              <a:t>p-</a:t>
            </a:r>
            <a:r>
              <a:rPr lang="en-US" sz="1400" b="1" dirty="0" err="1">
                <a:solidFill>
                  <a:srgbClr val="FF0000"/>
                </a:solidFill>
                <a:latin typeface="Consolas"/>
                <a:cs typeface="Consolas"/>
              </a:rPr>
              <a:t>mysql</a:t>
            </a:r>
            <a:r>
              <a:rPr lang="en-US" sz="1400" b="1" dirty="0">
                <a:solidFill>
                  <a:srgbClr val="FF0000"/>
                </a:solidFill>
                <a:latin typeface="Consolas"/>
                <a:cs typeface="Consolas"/>
              </a:rPr>
              <a:t>/releases/53812</a:t>
            </a:r>
            <a:r>
              <a:rPr lang="en-US" sz="1400" b="1" dirty="0">
                <a:solidFill>
                  <a:schemeClr val="accent6">
                    <a:lumMod val="75000"/>
                  </a:schemeClr>
                </a:solidFill>
                <a:latin typeface="Consolas"/>
                <a:cs typeface="Consolas"/>
              </a:rPr>
              <a:t>/</a:t>
            </a:r>
            <a:r>
              <a:rPr lang="en-US" sz="1400" b="1" dirty="0" err="1">
                <a:solidFill>
                  <a:schemeClr val="accent6">
                    <a:lumMod val="75000"/>
                  </a:schemeClr>
                </a:solidFill>
                <a:latin typeface="Consolas"/>
                <a:cs typeface="Consolas"/>
              </a:rPr>
              <a:t>eula_acceptance</a:t>
            </a:r>
            <a:r>
              <a:rPr lang="en-US" sz="1400" b="1" dirty="0">
                <a:solidFill>
                  <a:schemeClr val="accent6">
                    <a:lumMod val="75000"/>
                  </a:schemeClr>
                </a:solidFill>
                <a:latin typeface="Consolas"/>
                <a:cs typeface="Consolas"/>
              </a:rPr>
              <a:t>"</a:t>
            </a:r>
            <a:endParaRPr lang="en-US" sz="1400" b="1" dirty="0" smtClean="0">
              <a:solidFill>
                <a:schemeClr val="accent6">
                  <a:lumMod val="75000"/>
                </a:schemeClr>
              </a:solidFill>
              <a:latin typeface="Consolas"/>
              <a:cs typeface="Consolas"/>
            </a:endParaRPr>
          </a:p>
          <a:p>
            <a:pPr marL="0" indent="0">
              <a:lnSpc>
                <a:spcPct val="50000"/>
              </a:lnSpc>
              <a:buNone/>
            </a:pPr>
            <a:endParaRPr lang="en-US" sz="1400" b="1" dirty="0">
              <a:solidFill>
                <a:schemeClr val="accent6">
                  <a:lumMod val="75000"/>
                </a:schemeClr>
              </a:solidFill>
              <a:latin typeface="Consolas"/>
              <a:cs typeface="Consolas"/>
            </a:endParaRPr>
          </a:p>
          <a:p>
            <a:pPr marL="0" indent="0">
              <a:lnSpc>
                <a:spcPct val="50000"/>
              </a:lnSpc>
              <a:buNone/>
            </a:pPr>
            <a:r>
              <a:rPr lang="en-US" sz="1400" b="1" dirty="0">
                <a:solidFill>
                  <a:srgbClr val="FFFFFF"/>
                </a:solidFill>
                <a:latin typeface="Consolas"/>
                <a:cs typeface="Consolas"/>
              </a:rPr>
              <a:t># </a:t>
            </a:r>
            <a:r>
              <a:rPr lang="en-US" sz="1400" b="1" dirty="0" smtClean="0">
                <a:solidFill>
                  <a:srgbClr val="FFFFFF"/>
                </a:solidFill>
                <a:latin typeface="Consolas"/>
                <a:cs typeface="Consolas"/>
              </a:rPr>
              <a:t>DOWNLOAD PRODUCT</a:t>
            </a:r>
            <a:endParaRPr lang="en-US" sz="1400" b="1" dirty="0">
              <a:solidFill>
                <a:srgbClr val="FFFFFF"/>
              </a:solidFill>
              <a:latin typeface="Consolas"/>
              <a:cs typeface="Consolas"/>
            </a:endParaRPr>
          </a:p>
          <a:p>
            <a:pPr marL="0" indent="0">
              <a:lnSpc>
                <a:spcPct val="50000"/>
              </a:lnSpc>
              <a:buNone/>
            </a:pPr>
            <a:r>
              <a:rPr lang="en-US" sz="1400" b="1" dirty="0" smtClean="0">
                <a:solidFill>
                  <a:schemeClr val="accent6">
                    <a:lumMod val="75000"/>
                  </a:schemeClr>
                </a:solidFill>
                <a:latin typeface="Consolas"/>
                <a:cs typeface="Consolas"/>
              </a:rPr>
              <a:t>curl -</a:t>
            </a:r>
            <a:r>
              <a:rPr lang="en-US" sz="1400" b="1" dirty="0">
                <a:solidFill>
                  <a:schemeClr val="accent6">
                    <a:lumMod val="75000"/>
                  </a:schemeClr>
                </a:solidFill>
                <a:latin typeface="Consolas"/>
                <a:cs typeface="Consolas"/>
              </a:rPr>
              <a:t>-header "Authorization: Token ${</a:t>
            </a:r>
            <a:r>
              <a:rPr lang="en-US" sz="1400" b="1" dirty="0" smtClean="0">
                <a:solidFill>
                  <a:schemeClr val="accent6">
                    <a:lumMod val="75000"/>
                  </a:schemeClr>
                </a:solidFill>
                <a:latin typeface="Consolas"/>
                <a:cs typeface="Consolas"/>
              </a:rPr>
              <a:t>PIVNET_TOKEN</a:t>
            </a:r>
            <a:r>
              <a:rPr lang="en-US" sz="1400" b="1" dirty="0">
                <a:solidFill>
                  <a:schemeClr val="accent6">
                    <a:lumMod val="75000"/>
                  </a:schemeClr>
                </a:solidFill>
                <a:latin typeface="Consolas"/>
                <a:cs typeface="Consolas"/>
              </a:rPr>
              <a:t>}" --location --output </a:t>
            </a:r>
            <a:r>
              <a:rPr lang="en-US" sz="1400" b="1" dirty="0" smtClean="0">
                <a:solidFill>
                  <a:schemeClr val="accent6">
                    <a:lumMod val="75000"/>
                  </a:schemeClr>
                </a:solidFill>
                <a:latin typeface="Consolas"/>
                <a:cs typeface="Consolas"/>
              </a:rPr>
              <a:t>${TARGET_FILENAME} \</a:t>
            </a:r>
            <a:endParaRPr lang="en-US" sz="1400" b="1" dirty="0">
              <a:solidFill>
                <a:schemeClr val="accent6">
                  <a:lumMod val="75000"/>
                </a:schemeClr>
              </a:solidFill>
              <a:latin typeface="Consolas"/>
              <a:cs typeface="Consolas"/>
            </a:endParaRPr>
          </a:p>
          <a:p>
            <a:pPr marL="0" indent="0">
              <a:lnSpc>
                <a:spcPct val="50000"/>
              </a:lnSpc>
              <a:buNone/>
            </a:pPr>
            <a:r>
              <a:rPr lang="en-US" sz="1400" b="1" dirty="0">
                <a:solidFill>
                  <a:schemeClr val="accent6">
                    <a:lumMod val="75000"/>
                  </a:schemeClr>
                </a:solidFill>
                <a:latin typeface="Consolas"/>
                <a:cs typeface="Consolas"/>
              </a:rPr>
              <a:t>  "</a:t>
            </a:r>
            <a:r>
              <a:rPr lang="en-US" sz="1400" b="1" dirty="0" smtClean="0">
                <a:solidFill>
                  <a:srgbClr val="548235"/>
                </a:solidFill>
                <a:latin typeface="Consolas"/>
                <a:cs typeface="Consolas"/>
              </a:rPr>
              <a:t>https</a:t>
            </a:r>
            <a:r>
              <a:rPr lang="en-US" sz="1400" b="1" dirty="0">
                <a:solidFill>
                  <a:srgbClr val="548235"/>
                </a:solidFill>
                <a:latin typeface="Consolas"/>
                <a:cs typeface="Consolas"/>
              </a:rPr>
              <a:t>://</a:t>
            </a:r>
            <a:r>
              <a:rPr lang="en-US" sz="1400" b="1" dirty="0" err="1">
                <a:solidFill>
                  <a:srgbClr val="548235"/>
                </a:solidFill>
                <a:latin typeface="Consolas"/>
                <a:cs typeface="Consolas"/>
              </a:rPr>
              <a:t>network.pivotal.io</a:t>
            </a:r>
            <a:r>
              <a:rPr lang="en-US" sz="1400" b="1" dirty="0">
                <a:solidFill>
                  <a:srgbClr val="548235"/>
                </a:solidFill>
                <a:latin typeface="Consolas"/>
                <a:cs typeface="Consolas"/>
              </a:rPr>
              <a:t>/</a:t>
            </a:r>
            <a:r>
              <a:rPr lang="en-US" sz="1400" b="1" dirty="0" err="1">
                <a:solidFill>
                  <a:srgbClr val="548235"/>
                </a:solidFill>
                <a:latin typeface="Consolas"/>
                <a:cs typeface="Consolas"/>
              </a:rPr>
              <a:t>api</a:t>
            </a:r>
            <a:r>
              <a:rPr lang="en-US" sz="1400" b="1" dirty="0">
                <a:solidFill>
                  <a:srgbClr val="548235"/>
                </a:solidFill>
                <a:latin typeface="Consolas"/>
                <a:cs typeface="Consolas"/>
              </a:rPr>
              <a:t>/v2/products/</a:t>
            </a:r>
            <a:r>
              <a:rPr lang="en-US" sz="1400" b="1" dirty="0">
                <a:solidFill>
                  <a:srgbClr val="FF0000"/>
                </a:solidFill>
                <a:latin typeface="Consolas"/>
                <a:cs typeface="Consolas"/>
              </a:rPr>
              <a:t>p-</a:t>
            </a:r>
            <a:r>
              <a:rPr lang="en-US" sz="1400" b="1" dirty="0" err="1">
                <a:solidFill>
                  <a:srgbClr val="FF0000"/>
                </a:solidFill>
                <a:latin typeface="Consolas"/>
                <a:cs typeface="Consolas"/>
              </a:rPr>
              <a:t>mysql</a:t>
            </a:r>
            <a:r>
              <a:rPr lang="en-US" sz="1400" b="1" dirty="0">
                <a:solidFill>
                  <a:srgbClr val="FF0000"/>
                </a:solidFill>
                <a:latin typeface="Consolas"/>
                <a:cs typeface="Consolas"/>
              </a:rPr>
              <a:t>/releases/53812/</a:t>
            </a:r>
            <a:r>
              <a:rPr lang="en-US" sz="1400" b="1" dirty="0" err="1">
                <a:solidFill>
                  <a:srgbClr val="FF0000"/>
                </a:solidFill>
                <a:latin typeface="Consolas"/>
                <a:cs typeface="Consolas"/>
              </a:rPr>
              <a:t>product_files</a:t>
            </a:r>
            <a:r>
              <a:rPr lang="en-US" sz="1400" b="1" dirty="0">
                <a:solidFill>
                  <a:srgbClr val="FF0000"/>
                </a:solidFill>
                <a:latin typeface="Consolas"/>
                <a:cs typeface="Consolas"/>
              </a:rPr>
              <a:t>/87255</a:t>
            </a:r>
            <a:r>
              <a:rPr lang="en-US" sz="1400" b="1" dirty="0">
                <a:solidFill>
                  <a:srgbClr val="548235"/>
                </a:solidFill>
                <a:latin typeface="Consolas"/>
                <a:cs typeface="Consolas"/>
              </a:rPr>
              <a:t>/</a:t>
            </a:r>
            <a:r>
              <a:rPr lang="en-US" sz="1400" b="1" dirty="0" smtClean="0">
                <a:solidFill>
                  <a:srgbClr val="548235"/>
                </a:solidFill>
                <a:latin typeface="Consolas"/>
                <a:cs typeface="Consolas"/>
              </a:rPr>
              <a:t>download</a:t>
            </a:r>
            <a:r>
              <a:rPr lang="en-US" sz="1400" b="1" dirty="0">
                <a:solidFill>
                  <a:schemeClr val="accent6">
                    <a:lumMod val="75000"/>
                  </a:schemeClr>
                </a:solidFill>
                <a:latin typeface="Consolas"/>
                <a:cs typeface="Consolas"/>
              </a:rPr>
              <a:t>"</a:t>
            </a:r>
            <a:endParaRPr lang="en-US" sz="1400" b="1" dirty="0" smtClean="0">
              <a:solidFill>
                <a:schemeClr val="accent6">
                  <a:lumMod val="75000"/>
                </a:schemeClr>
              </a:solidFill>
              <a:latin typeface="Consolas"/>
              <a:cs typeface="Consolas"/>
            </a:endParaRPr>
          </a:p>
        </p:txBody>
      </p:sp>
    </p:spTree>
    <p:extLst>
      <p:ext uri="{BB962C8B-B14F-4D97-AF65-F5344CB8AC3E}">
        <p14:creationId xmlns:p14="http://schemas.microsoft.com/office/powerpoint/2010/main" val="166483858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A Better Curl (CLI tools)</a:t>
            </a:r>
            <a:endParaRPr lang="en-US" dirty="0"/>
          </a:p>
        </p:txBody>
      </p:sp>
      <p:sp>
        <p:nvSpPr>
          <p:cNvPr id="3" name="Text Placeholder 2"/>
          <p:cNvSpPr>
            <a:spLocks noGrp="1"/>
          </p:cNvSpPr>
          <p:nvPr>
            <p:ph type="body" sz="quarter" idx="11"/>
          </p:nvPr>
        </p:nvSpPr>
        <p:spPr/>
        <p:txBody>
          <a:bodyPr anchor="t"/>
          <a:lstStyle/>
          <a:p>
            <a:pPr marL="0" indent="0">
              <a:buNone/>
            </a:pPr>
            <a:r>
              <a:rPr lang="en-US" dirty="0" err="1" smtClean="0">
                <a:latin typeface="Avenir Next Regular"/>
                <a:cs typeface="Avenir Next Regular"/>
              </a:rPr>
              <a:t>PivNet</a:t>
            </a:r>
            <a:r>
              <a:rPr lang="en-US" dirty="0" smtClean="0">
                <a:latin typeface="Avenir Next Regular"/>
                <a:cs typeface="Avenir Next Regular"/>
              </a:rPr>
              <a:t> </a:t>
            </a:r>
            <a:r>
              <a:rPr lang="en-US" dirty="0">
                <a:latin typeface="Avenir Next Regular"/>
                <a:cs typeface="Avenir Next Regular"/>
              </a:rPr>
              <a:t>CLI (</a:t>
            </a:r>
            <a:r>
              <a:rPr lang="en-US" dirty="0">
                <a:latin typeface="Avenir Next Regular"/>
                <a:cs typeface="Avenir Next Regular"/>
                <a:hlinkClick r:id="rId3"/>
              </a:rPr>
              <a:t>https://github.com/pivotal-cf/pivnet-cli</a:t>
            </a:r>
            <a:r>
              <a:rPr lang="en-US" dirty="0">
                <a:latin typeface="Avenir Next Regular"/>
                <a:cs typeface="Avenir Next Regular"/>
              </a:rPr>
              <a:t>)</a:t>
            </a:r>
          </a:p>
          <a:p>
            <a:pPr lvl="1"/>
            <a:r>
              <a:rPr lang="en-US" sz="1600" dirty="0">
                <a:latin typeface="Avenir Next Regular"/>
                <a:cs typeface="Avenir Next Regular"/>
              </a:rPr>
              <a:t>Automates Pivotal Network GUI</a:t>
            </a:r>
          </a:p>
          <a:p>
            <a:pPr lvl="1"/>
            <a:r>
              <a:rPr lang="en-US" sz="1600" dirty="0">
                <a:latin typeface="Avenir Next Regular"/>
                <a:cs typeface="Avenir Next Regular"/>
              </a:rPr>
              <a:t>Interrogates Product Versions</a:t>
            </a:r>
          </a:p>
          <a:p>
            <a:pPr lvl="1"/>
            <a:r>
              <a:rPr lang="en-US" sz="1600" dirty="0">
                <a:latin typeface="Avenir Next Regular"/>
                <a:cs typeface="Avenir Next Regular"/>
              </a:rPr>
              <a:t>Accepts EULAs</a:t>
            </a:r>
          </a:p>
          <a:p>
            <a:pPr lvl="1"/>
            <a:r>
              <a:rPr lang="en-US" sz="1600" dirty="0">
                <a:latin typeface="Avenir Next Regular"/>
                <a:cs typeface="Avenir Next Regular"/>
              </a:rPr>
              <a:t>Downloads Products</a:t>
            </a:r>
          </a:p>
          <a:p>
            <a:pPr lvl="1"/>
            <a:r>
              <a:rPr lang="en-US" sz="1600" dirty="0">
                <a:latin typeface="Avenir Next Regular"/>
                <a:cs typeface="Avenir Next Regular"/>
              </a:rPr>
              <a:t>Downloads </a:t>
            </a:r>
            <a:r>
              <a:rPr lang="en-US" sz="1600" dirty="0" err="1">
                <a:latin typeface="Avenir Next Regular"/>
                <a:cs typeface="Avenir Next Regular"/>
              </a:rPr>
              <a:t>Stemcellls</a:t>
            </a:r>
            <a:r>
              <a:rPr lang="en-US" sz="1600" dirty="0">
                <a:latin typeface="Avenir Next Regular"/>
                <a:cs typeface="Avenir Next Regular"/>
              </a:rPr>
              <a:t> </a:t>
            </a:r>
            <a:endParaRPr lang="en-US" sz="1600" dirty="0" smtClean="0">
              <a:latin typeface="Avenir Next Regular"/>
              <a:cs typeface="Avenir Next Regular"/>
            </a:endParaRPr>
          </a:p>
          <a:p>
            <a:pPr marL="0" indent="0">
              <a:buNone/>
            </a:pPr>
            <a:r>
              <a:rPr lang="en-US" dirty="0">
                <a:latin typeface="Avenir Next Regular"/>
                <a:cs typeface="Avenir Next Regular"/>
              </a:rPr>
              <a:t>“Om” CLI (</a:t>
            </a:r>
            <a:r>
              <a:rPr lang="en-US" dirty="0">
                <a:latin typeface="Avenir Next Regular"/>
                <a:cs typeface="Avenir Next Regular"/>
                <a:hlinkClick r:id="rId4"/>
              </a:rPr>
              <a:t>https://github.com/pivotal-cf/om</a:t>
            </a:r>
            <a:r>
              <a:rPr lang="en-US" dirty="0">
                <a:latin typeface="Avenir Next Regular"/>
                <a:cs typeface="Avenir Next Regular"/>
              </a:rPr>
              <a:t>)</a:t>
            </a:r>
          </a:p>
          <a:p>
            <a:pPr lvl="1"/>
            <a:r>
              <a:rPr lang="en-US" sz="1600" dirty="0">
                <a:latin typeface="Avenir Next Regular"/>
                <a:cs typeface="Avenir Next Regular"/>
              </a:rPr>
              <a:t>Automates Ops Manager GUI</a:t>
            </a:r>
          </a:p>
          <a:p>
            <a:pPr lvl="1"/>
            <a:r>
              <a:rPr lang="en-US" sz="1600" dirty="0">
                <a:latin typeface="Avenir Next Regular"/>
                <a:cs typeface="Avenir Next Regular"/>
              </a:rPr>
              <a:t>Configures Authentication</a:t>
            </a:r>
          </a:p>
          <a:p>
            <a:pPr lvl="1"/>
            <a:r>
              <a:rPr lang="en-US" sz="1600" dirty="0">
                <a:latin typeface="Avenir Next Regular"/>
                <a:cs typeface="Avenir Next Regular"/>
              </a:rPr>
              <a:t>Configures BOSH Director Tile</a:t>
            </a:r>
          </a:p>
          <a:p>
            <a:pPr lvl="1"/>
            <a:r>
              <a:rPr lang="en-US" sz="1600" dirty="0">
                <a:latin typeface="Avenir Next Regular"/>
                <a:cs typeface="Avenir Next Regular"/>
              </a:rPr>
              <a:t>Imports &amp; Stages Products Tiles</a:t>
            </a:r>
          </a:p>
          <a:p>
            <a:pPr lvl="1"/>
            <a:r>
              <a:rPr lang="en-US" sz="1600" dirty="0">
                <a:latin typeface="Avenir Next Regular"/>
                <a:cs typeface="Avenir Next Regular"/>
              </a:rPr>
              <a:t>Imports </a:t>
            </a:r>
            <a:r>
              <a:rPr lang="en-US" sz="1600" dirty="0" err="1">
                <a:latin typeface="Avenir Next Regular"/>
                <a:cs typeface="Avenir Next Regular"/>
              </a:rPr>
              <a:t>Stemcells</a:t>
            </a:r>
            <a:endParaRPr lang="en-US" sz="1600" dirty="0">
              <a:latin typeface="Avenir Next Regular"/>
              <a:cs typeface="Avenir Next Regular"/>
            </a:endParaRPr>
          </a:p>
          <a:p>
            <a:pPr lvl="1"/>
            <a:r>
              <a:rPr lang="en-US" sz="1600" dirty="0">
                <a:latin typeface="Avenir Next Regular"/>
                <a:cs typeface="Avenir Next Regular"/>
              </a:rPr>
              <a:t>Configures Product Tiles</a:t>
            </a:r>
          </a:p>
          <a:p>
            <a:pPr lvl="1"/>
            <a:r>
              <a:rPr lang="en-US" sz="1600" b="1" dirty="0">
                <a:solidFill>
                  <a:srgbClr val="0000FF"/>
                </a:solidFill>
                <a:latin typeface="Avenir Next Regular"/>
                <a:cs typeface="Avenir Next Regular"/>
              </a:rPr>
              <a:t>“Hits” Apply Changes</a:t>
            </a:r>
          </a:p>
          <a:p>
            <a:pPr lvl="1"/>
            <a:endParaRPr lang="en-US" sz="1600" dirty="0">
              <a:latin typeface="Avenir Next Regular"/>
              <a:cs typeface="Avenir Next Regular"/>
            </a:endParaRPr>
          </a:p>
        </p:txBody>
      </p:sp>
    </p:spTree>
    <p:extLst>
      <p:ext uri="{BB962C8B-B14F-4D97-AF65-F5344CB8AC3E}">
        <p14:creationId xmlns:p14="http://schemas.microsoft.com/office/powerpoint/2010/main" val="1898774161"/>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Here’s One I Made Earlier</a:t>
            </a:r>
            <a:endParaRPr lang="en-US" dirty="0"/>
          </a:p>
          <a:p>
            <a:endParaRPr lang="en-US" dirty="0"/>
          </a:p>
        </p:txBody>
      </p:sp>
      <p:sp>
        <p:nvSpPr>
          <p:cNvPr id="3" name="Text Placeholder 2"/>
          <p:cNvSpPr>
            <a:spLocks noGrp="1"/>
          </p:cNvSpPr>
          <p:nvPr>
            <p:ph type="body" sz="quarter" idx="11"/>
          </p:nvPr>
        </p:nvSpPr>
        <p:spPr>
          <a:xfrm>
            <a:off x="762000" y="1603099"/>
            <a:ext cx="10668000" cy="3951034"/>
          </a:xfrm>
          <a:solidFill>
            <a:schemeClr val="tx1"/>
          </a:solidFill>
        </p:spPr>
        <p:txBody>
          <a:bodyPr/>
          <a:lstStyle/>
          <a:p>
            <a:pPr marL="0" indent="0">
              <a:lnSpc>
                <a:spcPct val="50000"/>
              </a:lnSpc>
              <a:buNone/>
            </a:pPr>
            <a:r>
              <a:rPr lang="en-US" sz="1600" b="1" dirty="0">
                <a:solidFill>
                  <a:schemeClr val="bg1"/>
                </a:solidFill>
                <a:latin typeface="Consolas"/>
                <a:cs typeface="Consolas"/>
              </a:rPr>
              <a:t># </a:t>
            </a:r>
            <a:r>
              <a:rPr lang="en-US" sz="1600" b="1" dirty="0" smtClean="0">
                <a:solidFill>
                  <a:schemeClr val="bg1"/>
                </a:solidFill>
                <a:latin typeface="Consolas"/>
                <a:cs typeface="Consolas"/>
              </a:rPr>
              <a:t>SSH TO THE JUMPBOX (GCP)</a:t>
            </a:r>
            <a:endParaRPr lang="en-US" sz="1600" b="1" dirty="0">
              <a:solidFill>
                <a:schemeClr val="bg1"/>
              </a:solidFill>
              <a:latin typeface="Consolas"/>
              <a:cs typeface="Consolas"/>
            </a:endParaRPr>
          </a:p>
          <a:p>
            <a:pPr marL="0" indent="0">
              <a:lnSpc>
                <a:spcPct val="50000"/>
              </a:lnSpc>
              <a:buNone/>
            </a:pPr>
            <a:r>
              <a:rPr lang="en-US" sz="1600" b="1" dirty="0" err="1" smtClean="0">
                <a:solidFill>
                  <a:schemeClr val="accent6">
                    <a:lumMod val="75000"/>
                  </a:schemeClr>
                </a:solidFill>
                <a:latin typeface="Consolas"/>
                <a:cs typeface="Consolas"/>
              </a:rPr>
              <a:t>gcloud</a:t>
            </a:r>
            <a:r>
              <a:rPr lang="en-US" sz="1600" b="1" dirty="0" smtClean="0">
                <a:solidFill>
                  <a:schemeClr val="accent6">
                    <a:lumMod val="75000"/>
                  </a:schemeClr>
                </a:solidFill>
                <a:latin typeface="Consolas"/>
                <a:cs typeface="Consolas"/>
              </a:rPr>
              <a:t> compute </a:t>
            </a:r>
            <a:r>
              <a:rPr lang="en-US" sz="1600" b="1" dirty="0" err="1" smtClean="0">
                <a:solidFill>
                  <a:schemeClr val="accent6">
                    <a:lumMod val="75000"/>
                  </a:schemeClr>
                </a:solidFill>
                <a:latin typeface="Consolas"/>
                <a:cs typeface="Consolas"/>
              </a:rPr>
              <a:t>ssh</a:t>
            </a:r>
            <a:r>
              <a:rPr lang="en-US" sz="1600" b="1" dirty="0" smtClean="0">
                <a:solidFill>
                  <a:schemeClr val="accent6">
                    <a:lumMod val="75000"/>
                  </a:schemeClr>
                </a:solidFill>
                <a:latin typeface="Consolas"/>
                <a:cs typeface="Consolas"/>
              </a:rPr>
              <a:t> </a:t>
            </a:r>
            <a:r>
              <a:rPr lang="en-US" sz="1600" b="1" dirty="0" err="1" smtClean="0">
                <a:solidFill>
                  <a:schemeClr val="accent6">
                    <a:lumMod val="75000"/>
                  </a:schemeClr>
                </a:solidFill>
                <a:latin typeface="Consolas"/>
                <a:cs typeface="Consolas"/>
              </a:rPr>
              <a:t>ubuntu@jumpbox</a:t>
            </a:r>
            <a:endParaRPr lang="en-US" sz="1600" b="1" dirty="0">
              <a:solidFill>
                <a:schemeClr val="accent6">
                  <a:lumMod val="75000"/>
                </a:schemeClr>
              </a:solidFill>
              <a:latin typeface="Consolas"/>
              <a:cs typeface="Consolas"/>
            </a:endParaRPr>
          </a:p>
          <a:p>
            <a:pPr marL="0" indent="0">
              <a:lnSpc>
                <a:spcPct val="50000"/>
              </a:lnSpc>
              <a:buNone/>
            </a:pPr>
            <a:endParaRPr lang="en-US" sz="1600" b="1" dirty="0" smtClean="0">
              <a:solidFill>
                <a:schemeClr val="bg1"/>
              </a:solidFill>
              <a:latin typeface="Consolas"/>
              <a:cs typeface="Consolas"/>
            </a:endParaRPr>
          </a:p>
          <a:p>
            <a:pPr marL="0" indent="0">
              <a:lnSpc>
                <a:spcPct val="50000"/>
              </a:lnSpc>
              <a:buNone/>
            </a:pPr>
            <a:r>
              <a:rPr lang="en-US" sz="1600" b="1" dirty="0" smtClean="0">
                <a:solidFill>
                  <a:schemeClr val="bg1"/>
                </a:solidFill>
                <a:latin typeface="Consolas"/>
                <a:cs typeface="Consolas"/>
              </a:rPr>
              <a:t># FETCH THE CODE FOR THIS PRESENTATION</a:t>
            </a:r>
          </a:p>
          <a:p>
            <a:pPr marL="0" indent="0">
              <a:lnSpc>
                <a:spcPct val="50000"/>
              </a:lnSpc>
              <a:buNone/>
            </a:pPr>
            <a:r>
              <a:rPr lang="en-US" sz="1600" b="1" dirty="0" err="1" smtClean="0">
                <a:solidFill>
                  <a:schemeClr val="accent6">
                    <a:lumMod val="75000"/>
                  </a:schemeClr>
                </a:solidFill>
                <a:latin typeface="Consolas"/>
                <a:cs typeface="Consolas"/>
              </a:rPr>
              <a:t>git</a:t>
            </a:r>
            <a:r>
              <a:rPr lang="en-US" sz="1600" b="1" dirty="0" smtClean="0">
                <a:solidFill>
                  <a:schemeClr val="accent6">
                    <a:lumMod val="75000"/>
                  </a:schemeClr>
                </a:solidFill>
                <a:latin typeface="Consolas"/>
                <a:cs typeface="Consolas"/>
              </a:rPr>
              <a:t> </a:t>
            </a:r>
            <a:r>
              <a:rPr lang="en-US" sz="1600" b="1" dirty="0">
                <a:solidFill>
                  <a:schemeClr val="accent6">
                    <a:lumMod val="75000"/>
                  </a:schemeClr>
                </a:solidFill>
                <a:latin typeface="Consolas"/>
                <a:cs typeface="Consolas"/>
              </a:rPr>
              <a:t>clone </a:t>
            </a:r>
            <a:r>
              <a:rPr lang="en-US" sz="1600" b="1" dirty="0">
                <a:solidFill>
                  <a:srgbClr val="FF0000"/>
                </a:solidFill>
                <a:latin typeface="Consolas"/>
                <a:cs typeface="Consolas"/>
              </a:rPr>
              <a:t>https://github.com/amcginlay/ops-manager-automation</a:t>
            </a:r>
            <a:r>
              <a:rPr lang="en-US" sz="1600" b="1" dirty="0">
                <a:solidFill>
                  <a:schemeClr val="accent6">
                    <a:lumMod val="75000"/>
                  </a:schemeClr>
                </a:solidFill>
                <a:latin typeface="Consolas"/>
                <a:cs typeface="Consolas"/>
              </a:rPr>
              <a:t> </a:t>
            </a:r>
            <a:r>
              <a:rPr lang="en-US" sz="1600" b="1" dirty="0" smtClean="0">
                <a:solidFill>
                  <a:schemeClr val="accent6">
                    <a:lumMod val="75000"/>
                  </a:schemeClr>
                </a:solidFill>
                <a:latin typeface="Consolas"/>
                <a:cs typeface="Consolas"/>
              </a:rPr>
              <a:t>$</a:t>
            </a:r>
            <a:r>
              <a:rPr lang="en-US" sz="1600" b="1" dirty="0">
                <a:solidFill>
                  <a:schemeClr val="accent6">
                    <a:lumMod val="75000"/>
                  </a:schemeClr>
                </a:solidFill>
                <a:latin typeface="Consolas"/>
                <a:cs typeface="Consolas"/>
              </a:rPr>
              <a:t>{HOME}/ops-manager-automation</a:t>
            </a:r>
          </a:p>
          <a:p>
            <a:pPr marL="0" indent="0">
              <a:lnSpc>
                <a:spcPct val="50000"/>
              </a:lnSpc>
              <a:buNone/>
            </a:pPr>
            <a:r>
              <a:rPr lang="en-US" sz="1600" b="1" dirty="0">
                <a:solidFill>
                  <a:schemeClr val="accent6">
                    <a:lumMod val="75000"/>
                  </a:schemeClr>
                </a:solidFill>
                <a:latin typeface="Consolas"/>
                <a:cs typeface="Consolas"/>
              </a:rPr>
              <a:t>cd ${HOME}/ops-manager-automation</a:t>
            </a:r>
          </a:p>
          <a:p>
            <a:pPr marL="0" indent="0">
              <a:lnSpc>
                <a:spcPct val="50000"/>
              </a:lnSpc>
              <a:buNone/>
            </a:pPr>
            <a:endParaRPr lang="en-US" sz="1600" b="1" dirty="0">
              <a:solidFill>
                <a:schemeClr val="accent6">
                  <a:lumMod val="75000"/>
                </a:schemeClr>
              </a:solidFill>
              <a:latin typeface="Consolas"/>
              <a:cs typeface="Consolas"/>
            </a:endParaRPr>
          </a:p>
          <a:p>
            <a:pPr marL="0" indent="0">
              <a:lnSpc>
                <a:spcPct val="50000"/>
              </a:lnSpc>
              <a:buNone/>
            </a:pPr>
            <a:r>
              <a:rPr lang="en-US" sz="1600" b="1" dirty="0">
                <a:solidFill>
                  <a:schemeClr val="bg1"/>
                </a:solidFill>
                <a:latin typeface="Consolas"/>
                <a:cs typeface="Consolas"/>
              </a:rPr>
              <a:t># </a:t>
            </a:r>
            <a:r>
              <a:rPr lang="en-US" sz="1600" b="1" dirty="0" smtClean="0">
                <a:solidFill>
                  <a:schemeClr val="bg1"/>
                </a:solidFill>
                <a:latin typeface="Consolas"/>
                <a:cs typeface="Consolas"/>
              </a:rPr>
              <a:t>INSPECT THE GITHUB </a:t>
            </a:r>
            <a:r>
              <a:rPr lang="en-US" sz="1600" b="1" dirty="0" err="1" smtClean="0">
                <a:solidFill>
                  <a:schemeClr val="bg1"/>
                </a:solidFill>
                <a:latin typeface="Consolas"/>
                <a:cs typeface="Consolas"/>
              </a:rPr>
              <a:t>README.md</a:t>
            </a:r>
            <a:r>
              <a:rPr lang="en-US" sz="1600" b="1" dirty="0" smtClean="0">
                <a:solidFill>
                  <a:schemeClr val="bg1"/>
                </a:solidFill>
                <a:latin typeface="Consolas"/>
                <a:cs typeface="Consolas"/>
              </a:rPr>
              <a:t> !!!</a:t>
            </a:r>
          </a:p>
          <a:p>
            <a:pPr marL="0" indent="0">
              <a:lnSpc>
                <a:spcPct val="50000"/>
              </a:lnSpc>
              <a:buNone/>
            </a:pPr>
            <a:endParaRPr lang="en-US" sz="1600" b="1" dirty="0">
              <a:solidFill>
                <a:schemeClr val="bg1"/>
              </a:solidFill>
              <a:latin typeface="Consolas"/>
              <a:cs typeface="Consolas"/>
            </a:endParaRPr>
          </a:p>
          <a:p>
            <a:pPr marL="0" indent="0">
              <a:lnSpc>
                <a:spcPct val="50000"/>
              </a:lnSpc>
              <a:buNone/>
            </a:pPr>
            <a:r>
              <a:rPr lang="en-US" sz="1600" b="1" dirty="0" smtClean="0">
                <a:solidFill>
                  <a:schemeClr val="bg1"/>
                </a:solidFill>
                <a:latin typeface="Consolas"/>
                <a:cs typeface="Consolas"/>
              </a:rPr>
              <a:t># FAMILIARIZE YOURSELF WITH THE TOOLS AND REPO CONTENTS</a:t>
            </a:r>
          </a:p>
          <a:p>
            <a:pPr marL="0" indent="0">
              <a:lnSpc>
                <a:spcPct val="50000"/>
              </a:lnSpc>
              <a:buNone/>
            </a:pPr>
            <a:r>
              <a:rPr lang="en-US" sz="1600" b="1" dirty="0" smtClean="0">
                <a:solidFill>
                  <a:schemeClr val="accent6">
                    <a:lumMod val="75000"/>
                  </a:schemeClr>
                </a:solidFill>
                <a:latin typeface="Consolas"/>
                <a:cs typeface="Consolas"/>
              </a:rPr>
              <a:t>./bin/</a:t>
            </a:r>
            <a:r>
              <a:rPr lang="en-US" sz="1600" b="1" dirty="0" err="1" smtClean="0">
                <a:solidFill>
                  <a:schemeClr val="accent6">
                    <a:lumMod val="75000"/>
                  </a:schemeClr>
                </a:solidFill>
                <a:latin typeface="Consolas"/>
                <a:cs typeface="Consolas"/>
              </a:rPr>
              <a:t>om-linux</a:t>
            </a:r>
            <a:r>
              <a:rPr lang="en-US" sz="1600" b="1" dirty="0" smtClean="0">
                <a:solidFill>
                  <a:schemeClr val="accent6">
                    <a:lumMod val="75000"/>
                  </a:schemeClr>
                </a:solidFill>
                <a:latin typeface="Consolas"/>
                <a:cs typeface="Consolas"/>
              </a:rPr>
              <a:t> --help</a:t>
            </a:r>
          </a:p>
          <a:p>
            <a:pPr marL="0" indent="0">
              <a:lnSpc>
                <a:spcPct val="50000"/>
              </a:lnSpc>
              <a:buNone/>
            </a:pPr>
            <a:r>
              <a:rPr lang="en-US" sz="1600" b="1" dirty="0">
                <a:solidFill>
                  <a:schemeClr val="accent6">
                    <a:lumMod val="75000"/>
                  </a:schemeClr>
                </a:solidFill>
                <a:latin typeface="Consolas"/>
                <a:cs typeface="Consolas"/>
              </a:rPr>
              <a:t>./bin/</a:t>
            </a:r>
            <a:r>
              <a:rPr lang="en-US" sz="1600" b="1" dirty="0" err="1">
                <a:solidFill>
                  <a:schemeClr val="accent6">
                    <a:lumMod val="75000"/>
                  </a:schemeClr>
                </a:solidFill>
                <a:latin typeface="Consolas"/>
                <a:cs typeface="Consolas"/>
              </a:rPr>
              <a:t>pivnet-linux</a:t>
            </a:r>
            <a:r>
              <a:rPr lang="en-US" sz="1600" b="1" dirty="0">
                <a:solidFill>
                  <a:schemeClr val="accent6">
                    <a:lumMod val="75000"/>
                  </a:schemeClr>
                </a:solidFill>
                <a:latin typeface="Consolas"/>
                <a:cs typeface="Consolas"/>
              </a:rPr>
              <a:t> --help</a:t>
            </a:r>
          </a:p>
          <a:p>
            <a:pPr marL="0" indent="0">
              <a:lnSpc>
                <a:spcPct val="50000"/>
              </a:lnSpc>
              <a:buNone/>
            </a:pPr>
            <a:r>
              <a:rPr lang="en-US" sz="1600" b="1" dirty="0" smtClean="0">
                <a:solidFill>
                  <a:schemeClr val="accent6">
                    <a:lumMod val="75000"/>
                  </a:schemeClr>
                </a:solidFill>
                <a:latin typeface="Consolas"/>
                <a:cs typeface="Consolas"/>
              </a:rPr>
              <a:t>find ./scripts</a:t>
            </a:r>
          </a:p>
          <a:p>
            <a:pPr marL="0" indent="0">
              <a:lnSpc>
                <a:spcPct val="50000"/>
              </a:lnSpc>
              <a:buNone/>
            </a:pPr>
            <a:r>
              <a:rPr lang="en-US" sz="1600" b="1" dirty="0" smtClean="0">
                <a:solidFill>
                  <a:schemeClr val="accent6">
                    <a:lumMod val="75000"/>
                  </a:schemeClr>
                </a:solidFill>
                <a:latin typeface="Consolas"/>
                <a:cs typeface="Consolas"/>
              </a:rPr>
              <a:t>find </a:t>
            </a:r>
            <a:r>
              <a:rPr lang="en-US" sz="1600" b="1" dirty="0">
                <a:solidFill>
                  <a:schemeClr val="accent6">
                    <a:lumMod val="75000"/>
                  </a:schemeClr>
                </a:solidFill>
                <a:latin typeface="Consolas"/>
                <a:cs typeface="Consolas"/>
              </a:rPr>
              <a:t>.</a:t>
            </a:r>
            <a:r>
              <a:rPr lang="en-US" sz="1600" b="1" dirty="0" smtClean="0">
                <a:solidFill>
                  <a:schemeClr val="accent6">
                    <a:lumMod val="75000"/>
                  </a:schemeClr>
                </a:solidFill>
                <a:latin typeface="Consolas"/>
                <a:cs typeface="Consolas"/>
              </a:rPr>
              <a:t>/</a:t>
            </a:r>
            <a:r>
              <a:rPr lang="en-US" sz="1600" b="1" dirty="0" err="1" smtClean="0">
                <a:solidFill>
                  <a:schemeClr val="accent6">
                    <a:lumMod val="75000"/>
                  </a:schemeClr>
                </a:solidFill>
                <a:latin typeface="Consolas"/>
                <a:cs typeface="Consolas"/>
              </a:rPr>
              <a:t>config</a:t>
            </a:r>
            <a:endParaRPr lang="en-US" sz="1600" b="1" dirty="0" smtClean="0">
              <a:solidFill>
                <a:schemeClr val="accent6">
                  <a:lumMod val="75000"/>
                </a:schemeClr>
              </a:solidFill>
              <a:latin typeface="Consolas"/>
              <a:cs typeface="Consolas"/>
            </a:endParaRPr>
          </a:p>
        </p:txBody>
      </p:sp>
    </p:spTree>
    <p:extLst>
      <p:ext uri="{BB962C8B-B14F-4D97-AF65-F5344CB8AC3E}">
        <p14:creationId xmlns:p14="http://schemas.microsoft.com/office/powerpoint/2010/main" val="2369205233"/>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Environment Specific </a:t>
            </a:r>
            <a:r>
              <a:rPr lang="en-US" dirty="0" smtClean="0"/>
              <a:t>Variables </a:t>
            </a:r>
            <a:r>
              <a:rPr lang="en-US" dirty="0" smtClean="0"/>
              <a:t>(~/.</a:t>
            </a:r>
            <a:r>
              <a:rPr lang="en-US" dirty="0" err="1" smtClean="0"/>
              <a:t>env</a:t>
            </a:r>
            <a:r>
              <a:rPr lang="en-US" dirty="0" smtClean="0"/>
              <a:t>)</a:t>
            </a:r>
            <a:endParaRPr lang="en-US" dirty="0"/>
          </a:p>
          <a:p>
            <a:endParaRPr lang="en-US" dirty="0"/>
          </a:p>
        </p:txBody>
      </p:sp>
      <p:sp>
        <p:nvSpPr>
          <p:cNvPr id="3" name="Text Placeholder 2"/>
          <p:cNvSpPr>
            <a:spLocks noGrp="1"/>
          </p:cNvSpPr>
          <p:nvPr>
            <p:ph type="body" sz="quarter" idx="11"/>
          </p:nvPr>
        </p:nvSpPr>
        <p:spPr>
          <a:xfrm>
            <a:off x="762000" y="1603099"/>
            <a:ext cx="10668000" cy="3951034"/>
          </a:xfrm>
          <a:solidFill>
            <a:schemeClr val="tx1"/>
          </a:solidFill>
        </p:spPr>
        <p:txBody>
          <a:bodyPr/>
          <a:lstStyle/>
          <a:p>
            <a:pPr marL="0" indent="0">
              <a:lnSpc>
                <a:spcPct val="50000"/>
              </a:lnSpc>
              <a:buNone/>
            </a:pPr>
            <a:r>
              <a:rPr lang="en-US" sz="1800" b="1" dirty="0" smtClean="0">
                <a:solidFill>
                  <a:schemeClr val="bg1"/>
                </a:solidFill>
                <a:latin typeface="Consolas"/>
                <a:cs typeface="Consolas"/>
              </a:rPr>
              <a:t># Each task script sources </a:t>
            </a:r>
            <a:r>
              <a:rPr lang="en-US" sz="1800" b="1" dirty="0" smtClean="0">
                <a:solidFill>
                  <a:schemeClr val="bg1"/>
                </a:solidFill>
                <a:latin typeface="Consolas"/>
                <a:cs typeface="Consolas"/>
              </a:rPr>
              <a:t>~/.</a:t>
            </a:r>
            <a:r>
              <a:rPr lang="en-US" sz="1800" b="1" dirty="0" err="1" smtClean="0">
                <a:solidFill>
                  <a:schemeClr val="bg1"/>
                </a:solidFill>
                <a:latin typeface="Consolas"/>
                <a:cs typeface="Consolas"/>
              </a:rPr>
              <a:t>env</a:t>
            </a:r>
            <a:r>
              <a:rPr lang="en-US" sz="1800" b="1" dirty="0" smtClean="0">
                <a:solidFill>
                  <a:schemeClr val="bg1"/>
                </a:solidFill>
                <a:latin typeface="Consolas"/>
                <a:cs typeface="Consolas"/>
              </a:rPr>
              <a:t> </a:t>
            </a:r>
            <a:r>
              <a:rPr lang="en-US" sz="1800" b="1" dirty="0" smtClean="0">
                <a:solidFill>
                  <a:schemeClr val="bg1"/>
                </a:solidFill>
                <a:latin typeface="Consolas"/>
                <a:cs typeface="Consolas"/>
              </a:rPr>
              <a:t>which exports these variables</a:t>
            </a:r>
          </a:p>
          <a:p>
            <a:pPr marL="0" indent="0">
              <a:lnSpc>
                <a:spcPct val="50000"/>
              </a:lnSpc>
              <a:buNone/>
            </a:pPr>
            <a:endParaRPr lang="en-US" sz="1800" b="1" dirty="0" smtClean="0">
              <a:solidFill>
                <a:schemeClr val="accent6">
                  <a:lumMod val="75000"/>
                </a:schemeClr>
              </a:solidFill>
              <a:latin typeface="Consolas"/>
              <a:cs typeface="Consolas"/>
            </a:endParaRPr>
          </a:p>
          <a:p>
            <a:pPr marL="0" indent="0">
              <a:lnSpc>
                <a:spcPct val="50000"/>
              </a:lnSpc>
              <a:buNone/>
            </a:pPr>
            <a:r>
              <a:rPr lang="en-US" sz="1800" b="1" dirty="0">
                <a:solidFill>
                  <a:schemeClr val="accent6">
                    <a:lumMod val="75000"/>
                  </a:schemeClr>
                </a:solidFill>
                <a:latin typeface="Consolas"/>
                <a:cs typeface="Consolas"/>
              </a:rPr>
              <a:t>PCF_VERSION_PATH=2.1</a:t>
            </a:r>
            <a:endParaRPr lang="en-US" sz="1800" b="1" dirty="0" smtClean="0">
              <a:solidFill>
                <a:schemeClr val="accent6">
                  <a:lumMod val="75000"/>
                </a:schemeClr>
              </a:solidFill>
              <a:latin typeface="Consolas"/>
              <a:cs typeface="Consolas"/>
            </a:endParaRPr>
          </a:p>
          <a:p>
            <a:pPr marL="0" indent="0">
              <a:lnSpc>
                <a:spcPct val="50000"/>
              </a:lnSpc>
              <a:buNone/>
            </a:pPr>
            <a:r>
              <a:rPr lang="en-US" sz="1800" b="1" dirty="0" smtClean="0">
                <a:solidFill>
                  <a:schemeClr val="accent6">
                    <a:lumMod val="75000"/>
                  </a:schemeClr>
                </a:solidFill>
                <a:latin typeface="Consolas"/>
                <a:cs typeface="Consolas"/>
              </a:rPr>
              <a:t>PCF_DOMAIN_NAME</a:t>
            </a:r>
            <a:r>
              <a:rPr lang="en-US" sz="1800" b="1" dirty="0" smtClean="0">
                <a:solidFill>
                  <a:schemeClr val="accent6">
                    <a:lumMod val="75000"/>
                  </a:schemeClr>
                </a:solidFill>
                <a:latin typeface="Consolas"/>
                <a:cs typeface="Consolas"/>
              </a:rPr>
              <a:t>=</a:t>
            </a:r>
            <a:r>
              <a:rPr lang="en-US" sz="1800" b="1" dirty="0" err="1" smtClean="0">
                <a:solidFill>
                  <a:schemeClr val="accent6">
                    <a:lumMod val="75000"/>
                  </a:schemeClr>
                </a:solidFill>
                <a:latin typeface="Consolas"/>
                <a:cs typeface="Consolas"/>
              </a:rPr>
              <a:t>mydomain.com</a:t>
            </a:r>
            <a:endParaRPr lang="en-US" sz="1800" b="1" dirty="0">
              <a:solidFill>
                <a:schemeClr val="accent6">
                  <a:lumMod val="75000"/>
                </a:schemeClr>
              </a:solidFill>
              <a:latin typeface="Consolas"/>
              <a:cs typeface="Consolas"/>
            </a:endParaRPr>
          </a:p>
          <a:p>
            <a:pPr marL="0" indent="0">
              <a:lnSpc>
                <a:spcPct val="50000"/>
              </a:lnSpc>
              <a:buNone/>
            </a:pPr>
            <a:r>
              <a:rPr lang="en-US" sz="1800" b="1" dirty="0">
                <a:solidFill>
                  <a:schemeClr val="accent6">
                    <a:lumMod val="75000"/>
                  </a:schemeClr>
                </a:solidFill>
                <a:latin typeface="Consolas"/>
                <a:cs typeface="Consolas"/>
              </a:rPr>
              <a:t>PCF_SUBDOMAIN_NAME</a:t>
            </a:r>
            <a:r>
              <a:rPr lang="en-US" sz="1800" b="1" dirty="0" smtClean="0">
                <a:solidFill>
                  <a:schemeClr val="accent6">
                    <a:lumMod val="75000"/>
                  </a:schemeClr>
                </a:solidFill>
                <a:latin typeface="Consolas"/>
                <a:cs typeface="Consolas"/>
              </a:rPr>
              <a:t>=</a:t>
            </a:r>
            <a:r>
              <a:rPr lang="en-US" sz="1800" b="1" dirty="0" err="1" smtClean="0">
                <a:solidFill>
                  <a:schemeClr val="accent6">
                    <a:lumMod val="75000"/>
                  </a:schemeClr>
                </a:solidFill>
                <a:latin typeface="Consolas"/>
                <a:cs typeface="Consolas"/>
              </a:rPr>
              <a:t>myenvironment</a:t>
            </a:r>
            <a:endParaRPr lang="en-US" sz="1800" b="1" dirty="0">
              <a:solidFill>
                <a:schemeClr val="accent6">
                  <a:lumMod val="75000"/>
                </a:schemeClr>
              </a:solidFill>
              <a:latin typeface="Consolas"/>
              <a:cs typeface="Consolas"/>
            </a:endParaRPr>
          </a:p>
          <a:p>
            <a:pPr marL="0" indent="0">
              <a:lnSpc>
                <a:spcPct val="50000"/>
              </a:lnSpc>
              <a:buNone/>
            </a:pPr>
            <a:r>
              <a:rPr lang="en-US" sz="1800" b="1" dirty="0">
                <a:solidFill>
                  <a:schemeClr val="accent6">
                    <a:lumMod val="75000"/>
                  </a:schemeClr>
                </a:solidFill>
                <a:latin typeface="Consolas"/>
                <a:cs typeface="Consolas"/>
              </a:rPr>
              <a:t>PCF_OPSMAN_ADMIN_USER</a:t>
            </a:r>
            <a:r>
              <a:rPr lang="en-US" sz="1800" b="1" dirty="0" smtClean="0">
                <a:solidFill>
                  <a:schemeClr val="accent6">
                    <a:lumMod val="75000"/>
                  </a:schemeClr>
                </a:solidFill>
                <a:latin typeface="Consolas"/>
                <a:cs typeface="Consolas"/>
              </a:rPr>
              <a:t>=admin</a:t>
            </a:r>
            <a:endParaRPr lang="en-US" sz="1800" b="1" dirty="0">
              <a:solidFill>
                <a:schemeClr val="accent6">
                  <a:lumMod val="75000"/>
                </a:schemeClr>
              </a:solidFill>
              <a:latin typeface="Consolas"/>
              <a:cs typeface="Consolas"/>
            </a:endParaRPr>
          </a:p>
          <a:p>
            <a:pPr marL="0" indent="0">
              <a:lnSpc>
                <a:spcPct val="50000"/>
              </a:lnSpc>
              <a:buNone/>
            </a:pPr>
            <a:r>
              <a:rPr lang="en-US" sz="1800" b="1" dirty="0">
                <a:solidFill>
                  <a:schemeClr val="accent6">
                    <a:lumMod val="75000"/>
                  </a:schemeClr>
                </a:solidFill>
                <a:latin typeface="Consolas"/>
                <a:cs typeface="Consolas"/>
              </a:rPr>
              <a:t>PCF_OPSMAN_ADMIN_PASSWD=</a:t>
            </a:r>
            <a:r>
              <a:rPr lang="en-US" sz="1800" b="1" dirty="0" smtClean="0">
                <a:solidFill>
                  <a:schemeClr val="accent6">
                    <a:lumMod val="75000"/>
                  </a:schemeClr>
                </a:solidFill>
                <a:latin typeface="Consolas"/>
                <a:cs typeface="Consolas"/>
              </a:rPr>
              <a:t>drowssaP_gnortS_emoS_42</a:t>
            </a:r>
          </a:p>
          <a:p>
            <a:pPr marL="0" indent="0">
              <a:lnSpc>
                <a:spcPct val="50000"/>
              </a:lnSpc>
              <a:buNone/>
            </a:pPr>
            <a:r>
              <a:rPr lang="en-US" sz="1800" b="1" dirty="0" smtClean="0">
                <a:solidFill>
                  <a:schemeClr val="accent6">
                    <a:lumMod val="75000"/>
                  </a:schemeClr>
                </a:solidFill>
                <a:latin typeface="Consolas"/>
                <a:cs typeface="Consolas"/>
              </a:rPr>
              <a:t>PCF_REGION=europe-west1</a:t>
            </a:r>
          </a:p>
          <a:p>
            <a:pPr marL="0" indent="0">
              <a:lnSpc>
                <a:spcPct val="50000"/>
              </a:lnSpc>
              <a:buNone/>
            </a:pPr>
            <a:r>
              <a:rPr lang="en-US" sz="1800" b="1" dirty="0" smtClean="0">
                <a:solidFill>
                  <a:schemeClr val="accent6">
                    <a:lumMod val="75000"/>
                  </a:schemeClr>
                </a:solidFill>
                <a:latin typeface="Consolas"/>
                <a:cs typeface="Consolas"/>
              </a:rPr>
              <a:t>PCF_AZ_1</a:t>
            </a:r>
            <a:r>
              <a:rPr lang="en-US" sz="1800" b="1" dirty="0" smtClean="0">
                <a:solidFill>
                  <a:schemeClr val="accent6">
                    <a:lumMod val="75000"/>
                  </a:schemeClr>
                </a:solidFill>
                <a:latin typeface="Consolas"/>
                <a:cs typeface="Consolas"/>
              </a:rPr>
              <a:t>=europe</a:t>
            </a:r>
            <a:r>
              <a:rPr lang="en-US" sz="1800" b="1" dirty="0">
                <a:solidFill>
                  <a:schemeClr val="accent6">
                    <a:lumMod val="75000"/>
                  </a:schemeClr>
                </a:solidFill>
                <a:latin typeface="Consolas"/>
                <a:cs typeface="Consolas"/>
              </a:rPr>
              <a:t>-west1-b</a:t>
            </a:r>
          </a:p>
          <a:p>
            <a:pPr marL="0" indent="0">
              <a:lnSpc>
                <a:spcPct val="50000"/>
              </a:lnSpc>
              <a:buNone/>
            </a:pPr>
            <a:r>
              <a:rPr lang="en-US" sz="1800" b="1" dirty="0">
                <a:solidFill>
                  <a:schemeClr val="accent6">
                    <a:lumMod val="75000"/>
                  </a:schemeClr>
                </a:solidFill>
                <a:latin typeface="Consolas"/>
                <a:cs typeface="Consolas"/>
              </a:rPr>
              <a:t>PCF_AZ_2</a:t>
            </a:r>
            <a:r>
              <a:rPr lang="en-US" sz="1800" b="1" dirty="0" smtClean="0">
                <a:solidFill>
                  <a:schemeClr val="accent6">
                    <a:lumMod val="75000"/>
                  </a:schemeClr>
                </a:solidFill>
                <a:latin typeface="Consolas"/>
                <a:cs typeface="Consolas"/>
              </a:rPr>
              <a:t>=europe</a:t>
            </a:r>
            <a:r>
              <a:rPr lang="en-US" sz="1800" b="1" dirty="0">
                <a:solidFill>
                  <a:schemeClr val="accent6">
                    <a:lumMod val="75000"/>
                  </a:schemeClr>
                </a:solidFill>
                <a:latin typeface="Consolas"/>
                <a:cs typeface="Consolas"/>
              </a:rPr>
              <a:t>-west1-c</a:t>
            </a:r>
          </a:p>
          <a:p>
            <a:pPr marL="0" indent="0">
              <a:lnSpc>
                <a:spcPct val="50000"/>
              </a:lnSpc>
              <a:buNone/>
            </a:pPr>
            <a:r>
              <a:rPr lang="en-US" sz="1800" b="1" dirty="0" smtClean="0">
                <a:solidFill>
                  <a:schemeClr val="accent6">
                    <a:lumMod val="75000"/>
                  </a:schemeClr>
                </a:solidFill>
                <a:latin typeface="Consolas"/>
                <a:cs typeface="Consolas"/>
              </a:rPr>
              <a:t>PCF_AZ_3=europe-west1-d</a:t>
            </a:r>
          </a:p>
          <a:p>
            <a:pPr marL="0" indent="0">
              <a:lnSpc>
                <a:spcPct val="50000"/>
              </a:lnSpc>
              <a:buNone/>
            </a:pPr>
            <a:r>
              <a:rPr lang="en-US" sz="1800" b="1" dirty="0" smtClean="0">
                <a:solidFill>
                  <a:schemeClr val="accent6">
                    <a:lumMod val="75000"/>
                  </a:schemeClr>
                </a:solidFill>
                <a:latin typeface="Consolas"/>
                <a:cs typeface="Consolas"/>
              </a:rPr>
              <a:t>PCF_PIVNET_API_TOKEN=RgJ6tSOMETHINGvxTssJ</a:t>
            </a:r>
            <a:endParaRPr lang="en-US" sz="1800" b="1" dirty="0">
              <a:solidFill>
                <a:schemeClr val="accent6">
                  <a:lumMod val="75000"/>
                </a:schemeClr>
              </a:solidFill>
              <a:latin typeface="Consolas"/>
              <a:cs typeface="Consolas"/>
            </a:endParaRPr>
          </a:p>
        </p:txBody>
      </p:sp>
    </p:spTree>
    <p:extLst>
      <p:ext uri="{BB962C8B-B14F-4D97-AF65-F5344CB8AC3E}">
        <p14:creationId xmlns:p14="http://schemas.microsoft.com/office/powerpoint/2010/main" val="775816093"/>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The Money Shot</a:t>
            </a:r>
            <a:endParaRPr lang="en-US" dirty="0"/>
          </a:p>
          <a:p>
            <a:endParaRPr lang="en-US" dirty="0"/>
          </a:p>
        </p:txBody>
      </p:sp>
      <p:sp>
        <p:nvSpPr>
          <p:cNvPr id="3" name="Text Placeholder 2"/>
          <p:cNvSpPr>
            <a:spLocks noGrp="1"/>
          </p:cNvSpPr>
          <p:nvPr>
            <p:ph type="body" sz="quarter" idx="11"/>
          </p:nvPr>
        </p:nvSpPr>
        <p:spPr>
          <a:xfrm>
            <a:off x="762000" y="1603099"/>
            <a:ext cx="10668000" cy="3951034"/>
          </a:xfrm>
          <a:solidFill>
            <a:schemeClr val="tx1"/>
          </a:solidFill>
        </p:spPr>
        <p:txBody>
          <a:bodyPr/>
          <a:lstStyle/>
          <a:p>
            <a:pPr marL="0" indent="0">
              <a:lnSpc>
                <a:spcPct val="50000"/>
              </a:lnSpc>
              <a:buNone/>
            </a:pPr>
            <a:r>
              <a:rPr lang="en-US" sz="1800" b="1" dirty="0">
                <a:solidFill>
                  <a:schemeClr val="accent6">
                    <a:lumMod val="75000"/>
                  </a:schemeClr>
                </a:solidFill>
                <a:latin typeface="Consolas"/>
                <a:cs typeface="Consolas"/>
              </a:rPr>
              <a:t>./scripts/</a:t>
            </a:r>
            <a:r>
              <a:rPr lang="en-US" sz="1800" b="1" dirty="0">
                <a:solidFill>
                  <a:srgbClr val="FF0000"/>
                </a:solidFill>
                <a:latin typeface="Consolas"/>
                <a:cs typeface="Consolas"/>
              </a:rPr>
              <a:t>configure-</a:t>
            </a:r>
            <a:r>
              <a:rPr lang="en-US" sz="1800" b="1" dirty="0" err="1">
                <a:solidFill>
                  <a:srgbClr val="FF0000"/>
                </a:solidFill>
                <a:latin typeface="Consolas"/>
                <a:cs typeface="Consolas"/>
              </a:rPr>
              <a:t>authentication.sh</a:t>
            </a:r>
            <a:endParaRPr lang="en-US" sz="1800" b="1" dirty="0">
              <a:solidFill>
                <a:srgbClr val="FF0000"/>
              </a:solidFill>
              <a:latin typeface="Consolas"/>
              <a:cs typeface="Consolas"/>
            </a:endParaRPr>
          </a:p>
          <a:p>
            <a:pPr marL="0" indent="0">
              <a:lnSpc>
                <a:spcPct val="50000"/>
              </a:lnSpc>
              <a:buNone/>
            </a:pPr>
            <a:endParaRPr lang="en-US" sz="1800" b="1" dirty="0" smtClean="0">
              <a:solidFill>
                <a:schemeClr val="accent6">
                  <a:lumMod val="75000"/>
                </a:schemeClr>
              </a:solidFill>
              <a:latin typeface="Consolas"/>
              <a:cs typeface="Consolas"/>
            </a:endParaRPr>
          </a:p>
          <a:p>
            <a:pPr marL="0" indent="0">
              <a:lnSpc>
                <a:spcPct val="50000"/>
              </a:lnSpc>
              <a:buNone/>
            </a:pPr>
            <a:r>
              <a:rPr lang="en-US" sz="1800" b="1" dirty="0" smtClean="0">
                <a:solidFill>
                  <a:schemeClr val="accent6">
                    <a:lumMod val="75000"/>
                  </a:schemeClr>
                </a:solidFill>
                <a:latin typeface="Consolas"/>
                <a:cs typeface="Consolas"/>
              </a:rPr>
              <a:t>.</a:t>
            </a:r>
            <a:r>
              <a:rPr lang="en-US" sz="1800" b="1" dirty="0">
                <a:solidFill>
                  <a:schemeClr val="accent6">
                    <a:lumMod val="75000"/>
                  </a:schemeClr>
                </a:solidFill>
                <a:latin typeface="Consolas"/>
                <a:cs typeface="Consolas"/>
              </a:rPr>
              <a:t>/scripts/</a:t>
            </a:r>
            <a:r>
              <a:rPr lang="en-US" sz="1800" b="1" dirty="0">
                <a:solidFill>
                  <a:srgbClr val="FF0000"/>
                </a:solidFill>
                <a:latin typeface="Consolas"/>
                <a:cs typeface="Consolas"/>
              </a:rPr>
              <a:t>configure-director-</a:t>
            </a:r>
            <a:r>
              <a:rPr lang="en-US" sz="1800" b="1" dirty="0" err="1">
                <a:solidFill>
                  <a:srgbClr val="FF0000"/>
                </a:solidFill>
                <a:latin typeface="Consolas"/>
                <a:cs typeface="Consolas"/>
              </a:rPr>
              <a:t>gcp.sh</a:t>
            </a:r>
            <a:endParaRPr lang="en-US" sz="1800" b="1" dirty="0">
              <a:solidFill>
                <a:srgbClr val="FF0000"/>
              </a:solidFill>
              <a:latin typeface="Consolas"/>
              <a:cs typeface="Consolas"/>
            </a:endParaRPr>
          </a:p>
          <a:p>
            <a:pPr marL="0" indent="0">
              <a:lnSpc>
                <a:spcPct val="50000"/>
              </a:lnSpc>
              <a:buNone/>
            </a:pPr>
            <a:endParaRPr lang="en-US" sz="1800" b="1" dirty="0" smtClean="0">
              <a:solidFill>
                <a:schemeClr val="accent6">
                  <a:lumMod val="75000"/>
                </a:schemeClr>
              </a:solidFill>
              <a:latin typeface="Consolas"/>
              <a:cs typeface="Consolas"/>
            </a:endParaRPr>
          </a:p>
          <a:p>
            <a:pPr marL="0" indent="0">
              <a:lnSpc>
                <a:spcPct val="50000"/>
              </a:lnSpc>
              <a:buNone/>
            </a:pPr>
            <a:r>
              <a:rPr lang="en-US" sz="1800" b="1" dirty="0" smtClean="0">
                <a:solidFill>
                  <a:schemeClr val="accent6">
                    <a:lumMod val="75000"/>
                  </a:schemeClr>
                </a:solidFill>
                <a:latin typeface="Consolas"/>
                <a:cs typeface="Consolas"/>
              </a:rPr>
              <a:t>.</a:t>
            </a:r>
            <a:r>
              <a:rPr lang="en-US" sz="1800" b="1" dirty="0">
                <a:solidFill>
                  <a:schemeClr val="accent6">
                    <a:lumMod val="75000"/>
                  </a:schemeClr>
                </a:solidFill>
                <a:latin typeface="Consolas"/>
                <a:cs typeface="Consolas"/>
              </a:rPr>
              <a:t>/scripts/</a:t>
            </a:r>
            <a:r>
              <a:rPr lang="en-US" sz="1800" b="1" dirty="0" err="1">
                <a:solidFill>
                  <a:srgbClr val="FF0000"/>
                </a:solidFill>
                <a:latin typeface="Consolas"/>
                <a:cs typeface="Consolas"/>
              </a:rPr>
              <a:t>mk</a:t>
            </a:r>
            <a:r>
              <a:rPr lang="en-US" sz="1800" b="1" dirty="0">
                <a:solidFill>
                  <a:srgbClr val="FF0000"/>
                </a:solidFill>
                <a:latin typeface="Consolas"/>
                <a:cs typeface="Consolas"/>
              </a:rPr>
              <a:t>-</a:t>
            </a:r>
            <a:r>
              <a:rPr lang="en-US" sz="1800" b="1" dirty="0" err="1">
                <a:solidFill>
                  <a:srgbClr val="FF0000"/>
                </a:solidFill>
                <a:latin typeface="Consolas"/>
                <a:cs typeface="Consolas"/>
              </a:rPr>
              <a:t>ssl</a:t>
            </a:r>
            <a:r>
              <a:rPr lang="en-US" sz="1800" b="1" dirty="0">
                <a:solidFill>
                  <a:srgbClr val="FF0000"/>
                </a:solidFill>
                <a:latin typeface="Consolas"/>
                <a:cs typeface="Consolas"/>
              </a:rPr>
              <a:t>-cert-</a:t>
            </a:r>
            <a:r>
              <a:rPr lang="en-US" sz="1800" b="1" dirty="0" err="1">
                <a:solidFill>
                  <a:srgbClr val="FF0000"/>
                </a:solidFill>
                <a:latin typeface="Consolas"/>
                <a:cs typeface="Consolas"/>
              </a:rPr>
              <a:t>key.sh</a:t>
            </a:r>
            <a:endParaRPr lang="en-US" sz="1800" b="1" dirty="0">
              <a:solidFill>
                <a:srgbClr val="FF0000"/>
              </a:solidFill>
              <a:latin typeface="Consolas"/>
              <a:cs typeface="Consolas"/>
            </a:endParaRPr>
          </a:p>
          <a:p>
            <a:pPr marL="0" indent="0">
              <a:lnSpc>
                <a:spcPct val="50000"/>
              </a:lnSpc>
              <a:buNone/>
            </a:pPr>
            <a:endParaRPr lang="en-US" sz="1800" b="1" dirty="0" smtClean="0">
              <a:solidFill>
                <a:schemeClr val="accent6">
                  <a:lumMod val="75000"/>
                </a:schemeClr>
              </a:solidFill>
              <a:latin typeface="Consolas"/>
              <a:cs typeface="Consolas"/>
            </a:endParaRPr>
          </a:p>
          <a:p>
            <a:pPr marL="0" indent="0">
              <a:lnSpc>
                <a:spcPct val="50000"/>
              </a:lnSpc>
              <a:buNone/>
            </a:pPr>
            <a:r>
              <a:rPr lang="en-US" sz="1800" b="1" dirty="0" smtClean="0">
                <a:solidFill>
                  <a:schemeClr val="accent6">
                    <a:lumMod val="75000"/>
                  </a:schemeClr>
                </a:solidFill>
                <a:latin typeface="Consolas"/>
                <a:cs typeface="Consolas"/>
              </a:rPr>
              <a:t>PRODUCT_SLUG</a:t>
            </a:r>
            <a:r>
              <a:rPr lang="en-US" sz="1800" b="1" dirty="0">
                <a:solidFill>
                  <a:schemeClr val="accent6">
                    <a:lumMod val="75000"/>
                  </a:schemeClr>
                </a:solidFill>
                <a:latin typeface="Consolas"/>
                <a:cs typeface="Consolas"/>
              </a:rPr>
              <a:t>="elastic-runtime" PRODUCT_VERSION="</a:t>
            </a:r>
            <a:r>
              <a:rPr lang="en-US" sz="1800" b="1" dirty="0" smtClean="0">
                <a:solidFill>
                  <a:schemeClr val="accent6">
                    <a:lumMod val="75000"/>
                  </a:schemeClr>
                </a:solidFill>
                <a:latin typeface="Consolas"/>
                <a:cs typeface="Consolas"/>
              </a:rPr>
              <a:t>2.1.1" </a:t>
            </a:r>
            <a:r>
              <a:rPr lang="en-US" sz="1800" b="1" dirty="0">
                <a:solidFill>
                  <a:schemeClr val="accent6">
                    <a:lumMod val="75000"/>
                  </a:schemeClr>
                </a:solidFill>
                <a:latin typeface="Consolas"/>
                <a:cs typeface="Consolas"/>
              </a:rPr>
              <a:t>PRODUCT_FILE_ID=</a:t>
            </a:r>
            <a:r>
              <a:rPr lang="en-US" sz="1800" b="1" dirty="0" smtClean="0">
                <a:solidFill>
                  <a:schemeClr val="accent6">
                    <a:lumMod val="75000"/>
                  </a:schemeClr>
                </a:solidFill>
                <a:latin typeface="Consolas"/>
                <a:cs typeface="Consolas"/>
              </a:rPr>
              <a:t>"</a:t>
            </a:r>
            <a:r>
              <a:rPr lang="is-IS" sz="1800" b="1" dirty="0">
                <a:solidFill>
                  <a:schemeClr val="accent6">
                    <a:lumMod val="75000"/>
                  </a:schemeClr>
                </a:solidFill>
                <a:latin typeface="Consolas"/>
                <a:cs typeface="Consolas"/>
              </a:rPr>
              <a:t>112577</a:t>
            </a:r>
            <a:r>
              <a:rPr lang="en-US" sz="1800" b="1" dirty="0" smtClean="0">
                <a:solidFill>
                  <a:schemeClr val="accent6">
                    <a:lumMod val="75000"/>
                  </a:schemeClr>
                </a:solidFill>
                <a:latin typeface="Consolas"/>
                <a:cs typeface="Consolas"/>
              </a:rPr>
              <a:t>" </a:t>
            </a:r>
            <a:r>
              <a:rPr lang="en-US" sz="1800" b="1" dirty="0" smtClean="0">
                <a:solidFill>
                  <a:schemeClr val="accent6">
                    <a:lumMod val="75000"/>
                  </a:schemeClr>
                </a:solidFill>
                <a:latin typeface="Consolas"/>
                <a:cs typeface="Consolas"/>
              </a:rPr>
              <a:t>\</a:t>
            </a:r>
          </a:p>
          <a:p>
            <a:pPr marL="0" indent="0">
              <a:lnSpc>
                <a:spcPct val="50000"/>
              </a:lnSpc>
              <a:buNone/>
            </a:pPr>
            <a:r>
              <a:rPr lang="en-US" sz="1800" b="1" dirty="0">
                <a:solidFill>
                  <a:schemeClr val="accent6">
                    <a:lumMod val="75000"/>
                  </a:schemeClr>
                </a:solidFill>
                <a:latin typeface="Consolas"/>
                <a:cs typeface="Consolas"/>
              </a:rPr>
              <a:t> </a:t>
            </a:r>
            <a:r>
              <a:rPr lang="en-US" sz="1800" b="1" dirty="0" smtClean="0">
                <a:solidFill>
                  <a:schemeClr val="accent6">
                    <a:lumMod val="75000"/>
                  </a:schemeClr>
                </a:solidFill>
                <a:latin typeface="Consolas"/>
                <a:cs typeface="Consolas"/>
              </a:rPr>
              <a:t> .</a:t>
            </a:r>
            <a:r>
              <a:rPr lang="en-US" sz="1800" b="1" dirty="0">
                <a:solidFill>
                  <a:schemeClr val="accent6">
                    <a:lumMod val="75000"/>
                  </a:schemeClr>
                </a:solidFill>
                <a:latin typeface="Consolas"/>
                <a:cs typeface="Consolas"/>
              </a:rPr>
              <a:t>/scripts/</a:t>
            </a:r>
            <a:r>
              <a:rPr lang="en-US" sz="1800" b="1" dirty="0">
                <a:solidFill>
                  <a:srgbClr val="FF0000"/>
                </a:solidFill>
                <a:latin typeface="Consolas"/>
                <a:cs typeface="Consolas"/>
              </a:rPr>
              <a:t>import-</a:t>
            </a:r>
            <a:r>
              <a:rPr lang="en-US" sz="1800" b="1" dirty="0" err="1">
                <a:solidFill>
                  <a:srgbClr val="FF0000"/>
                </a:solidFill>
                <a:latin typeface="Consolas"/>
                <a:cs typeface="Consolas"/>
              </a:rPr>
              <a:t>product.sh</a:t>
            </a:r>
            <a:endParaRPr lang="en-US" sz="1800" b="1" dirty="0">
              <a:solidFill>
                <a:srgbClr val="FF0000"/>
              </a:solidFill>
              <a:latin typeface="Consolas"/>
              <a:cs typeface="Consolas"/>
            </a:endParaRPr>
          </a:p>
          <a:p>
            <a:pPr marL="0" indent="0">
              <a:lnSpc>
                <a:spcPct val="50000"/>
              </a:lnSpc>
              <a:buNone/>
            </a:pPr>
            <a:endParaRPr lang="en-US" sz="1800" b="1" dirty="0" smtClean="0">
              <a:solidFill>
                <a:schemeClr val="accent6">
                  <a:lumMod val="75000"/>
                </a:schemeClr>
              </a:solidFill>
              <a:latin typeface="Consolas"/>
              <a:cs typeface="Consolas"/>
            </a:endParaRPr>
          </a:p>
          <a:p>
            <a:pPr marL="0" indent="0">
              <a:lnSpc>
                <a:spcPct val="50000"/>
              </a:lnSpc>
              <a:buNone/>
            </a:pPr>
            <a:r>
              <a:rPr lang="en-US" sz="1800" b="1" dirty="0" smtClean="0">
                <a:solidFill>
                  <a:schemeClr val="accent6">
                    <a:lumMod val="75000"/>
                  </a:schemeClr>
                </a:solidFill>
                <a:latin typeface="Consolas"/>
                <a:cs typeface="Consolas"/>
              </a:rPr>
              <a:t>IMPORTED_NAME</a:t>
            </a:r>
            <a:r>
              <a:rPr lang="en-US" sz="1800" b="1" dirty="0">
                <a:solidFill>
                  <a:schemeClr val="accent6">
                    <a:lumMod val="75000"/>
                  </a:schemeClr>
                </a:solidFill>
                <a:latin typeface="Consolas"/>
                <a:cs typeface="Consolas"/>
              </a:rPr>
              <a:t>="</a:t>
            </a:r>
            <a:r>
              <a:rPr lang="en-US" sz="1800" b="1" dirty="0" err="1">
                <a:solidFill>
                  <a:schemeClr val="accent6">
                    <a:lumMod val="75000"/>
                  </a:schemeClr>
                </a:solidFill>
                <a:latin typeface="Consolas"/>
                <a:cs typeface="Consolas"/>
              </a:rPr>
              <a:t>cf</a:t>
            </a:r>
            <a:r>
              <a:rPr lang="en-US" sz="1800" b="1" dirty="0">
                <a:solidFill>
                  <a:schemeClr val="accent6">
                    <a:lumMod val="75000"/>
                  </a:schemeClr>
                </a:solidFill>
                <a:latin typeface="Consolas"/>
                <a:cs typeface="Consolas"/>
              </a:rPr>
              <a:t>" IMPORTED_VERSION="</a:t>
            </a:r>
            <a:r>
              <a:rPr lang="en-US" sz="1800" b="1" dirty="0" smtClean="0">
                <a:solidFill>
                  <a:schemeClr val="accent6">
                    <a:lumMod val="75000"/>
                  </a:schemeClr>
                </a:solidFill>
                <a:latin typeface="Consolas"/>
                <a:cs typeface="Consolas"/>
              </a:rPr>
              <a:t>2.1.1" </a:t>
            </a:r>
            <a:r>
              <a:rPr lang="en-US" sz="1800" b="1" dirty="0">
                <a:solidFill>
                  <a:schemeClr val="accent6">
                    <a:lumMod val="75000"/>
                  </a:schemeClr>
                </a:solidFill>
                <a:latin typeface="Consolas"/>
                <a:cs typeface="Consolas"/>
              </a:rPr>
              <a:t>./scripts/</a:t>
            </a:r>
            <a:r>
              <a:rPr lang="en-US" sz="1800" b="1" dirty="0">
                <a:solidFill>
                  <a:srgbClr val="FF0000"/>
                </a:solidFill>
                <a:latin typeface="Consolas"/>
                <a:cs typeface="Consolas"/>
              </a:rPr>
              <a:t>stage-</a:t>
            </a:r>
            <a:r>
              <a:rPr lang="en-US" sz="1800" b="1" dirty="0" err="1">
                <a:solidFill>
                  <a:srgbClr val="FF0000"/>
                </a:solidFill>
                <a:latin typeface="Consolas"/>
                <a:cs typeface="Consolas"/>
              </a:rPr>
              <a:t>product.sh</a:t>
            </a:r>
            <a:endParaRPr lang="en-US" sz="1800" b="1" dirty="0">
              <a:solidFill>
                <a:srgbClr val="FF0000"/>
              </a:solidFill>
              <a:latin typeface="Consolas"/>
              <a:cs typeface="Consolas"/>
            </a:endParaRPr>
          </a:p>
          <a:p>
            <a:pPr marL="0" indent="0">
              <a:lnSpc>
                <a:spcPct val="50000"/>
              </a:lnSpc>
              <a:buNone/>
            </a:pPr>
            <a:endParaRPr lang="en-US" sz="1800" b="1" dirty="0" smtClean="0">
              <a:solidFill>
                <a:schemeClr val="accent6">
                  <a:lumMod val="75000"/>
                </a:schemeClr>
              </a:solidFill>
              <a:latin typeface="Consolas"/>
              <a:cs typeface="Consolas"/>
            </a:endParaRPr>
          </a:p>
          <a:p>
            <a:pPr marL="0" indent="0">
              <a:lnSpc>
                <a:spcPct val="50000"/>
              </a:lnSpc>
              <a:buNone/>
            </a:pPr>
            <a:r>
              <a:rPr lang="en-US" sz="1800" b="1" dirty="0" smtClean="0">
                <a:solidFill>
                  <a:schemeClr val="accent6">
                    <a:lumMod val="75000"/>
                  </a:schemeClr>
                </a:solidFill>
                <a:latin typeface="Consolas"/>
                <a:cs typeface="Consolas"/>
              </a:rPr>
              <a:t>IMPORTED_NAME</a:t>
            </a:r>
            <a:r>
              <a:rPr lang="en-US" sz="1800" b="1" dirty="0">
                <a:solidFill>
                  <a:schemeClr val="accent6">
                    <a:lumMod val="75000"/>
                  </a:schemeClr>
                </a:solidFill>
                <a:latin typeface="Consolas"/>
                <a:cs typeface="Consolas"/>
              </a:rPr>
              <a:t>="</a:t>
            </a:r>
            <a:r>
              <a:rPr lang="en-US" sz="1800" b="1" dirty="0" err="1">
                <a:solidFill>
                  <a:schemeClr val="accent6">
                    <a:lumMod val="75000"/>
                  </a:schemeClr>
                </a:solidFill>
                <a:latin typeface="Consolas"/>
                <a:cs typeface="Consolas"/>
              </a:rPr>
              <a:t>cf</a:t>
            </a:r>
            <a:r>
              <a:rPr lang="en-US" sz="1800" b="1" dirty="0">
                <a:solidFill>
                  <a:schemeClr val="accent6">
                    <a:lumMod val="75000"/>
                  </a:schemeClr>
                </a:solidFill>
                <a:latin typeface="Consolas"/>
                <a:cs typeface="Consolas"/>
              </a:rPr>
              <a:t>" ./scripts/</a:t>
            </a:r>
            <a:r>
              <a:rPr lang="en-US" sz="1800" b="1" dirty="0">
                <a:solidFill>
                  <a:srgbClr val="FF0000"/>
                </a:solidFill>
                <a:latin typeface="Consolas"/>
                <a:cs typeface="Consolas"/>
              </a:rPr>
              <a:t>configure-</a:t>
            </a:r>
            <a:r>
              <a:rPr lang="en-US" sz="1800" b="1" dirty="0" err="1">
                <a:solidFill>
                  <a:srgbClr val="FF0000"/>
                </a:solidFill>
                <a:latin typeface="Consolas"/>
                <a:cs typeface="Consolas"/>
              </a:rPr>
              <a:t>product.sh</a:t>
            </a:r>
            <a:endParaRPr lang="en-US" sz="1800" b="1" dirty="0">
              <a:solidFill>
                <a:srgbClr val="FF0000"/>
              </a:solidFill>
              <a:latin typeface="Consolas"/>
              <a:cs typeface="Consolas"/>
            </a:endParaRPr>
          </a:p>
          <a:p>
            <a:pPr marL="0" indent="0">
              <a:lnSpc>
                <a:spcPct val="50000"/>
              </a:lnSpc>
              <a:buNone/>
            </a:pPr>
            <a:endParaRPr lang="en-US" sz="1800" b="1" dirty="0" smtClean="0">
              <a:solidFill>
                <a:schemeClr val="accent6">
                  <a:lumMod val="75000"/>
                </a:schemeClr>
              </a:solidFill>
              <a:latin typeface="Consolas"/>
              <a:cs typeface="Consolas"/>
            </a:endParaRPr>
          </a:p>
          <a:p>
            <a:pPr marL="0" indent="0">
              <a:lnSpc>
                <a:spcPct val="50000"/>
              </a:lnSpc>
              <a:buNone/>
            </a:pPr>
            <a:r>
              <a:rPr lang="en-US" sz="1800" b="1" dirty="0" smtClean="0">
                <a:solidFill>
                  <a:schemeClr val="accent6">
                    <a:lumMod val="75000"/>
                  </a:schemeClr>
                </a:solidFill>
                <a:latin typeface="Consolas"/>
                <a:cs typeface="Consolas"/>
              </a:rPr>
              <a:t>.</a:t>
            </a:r>
            <a:r>
              <a:rPr lang="en-US" sz="1800" b="1" dirty="0">
                <a:solidFill>
                  <a:schemeClr val="accent6">
                    <a:lumMod val="75000"/>
                  </a:schemeClr>
                </a:solidFill>
                <a:latin typeface="Consolas"/>
                <a:cs typeface="Consolas"/>
              </a:rPr>
              <a:t>/scripts/</a:t>
            </a:r>
            <a:r>
              <a:rPr lang="en-US" sz="1800" b="1" dirty="0">
                <a:solidFill>
                  <a:srgbClr val="FF0000"/>
                </a:solidFill>
                <a:latin typeface="Consolas"/>
                <a:cs typeface="Consolas"/>
              </a:rPr>
              <a:t>apply-</a:t>
            </a:r>
            <a:r>
              <a:rPr lang="en-US" sz="1800" b="1" dirty="0" err="1">
                <a:solidFill>
                  <a:srgbClr val="FF0000"/>
                </a:solidFill>
                <a:latin typeface="Consolas"/>
                <a:cs typeface="Consolas"/>
              </a:rPr>
              <a:t>changes.sh</a:t>
            </a:r>
            <a:endParaRPr lang="en-US" sz="1800" b="1" dirty="0">
              <a:solidFill>
                <a:srgbClr val="FF0000"/>
              </a:solidFill>
              <a:latin typeface="Consolas"/>
              <a:cs typeface="Consolas"/>
            </a:endParaRPr>
          </a:p>
        </p:txBody>
      </p:sp>
    </p:spTree>
    <p:extLst>
      <p:ext uri="{BB962C8B-B14F-4D97-AF65-F5344CB8AC3E}">
        <p14:creationId xmlns:p14="http://schemas.microsoft.com/office/powerpoint/2010/main" val="198393618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
        <p:cNvGrpSpPr/>
        <p:nvPr/>
      </p:nvGrpSpPr>
      <p:grpSpPr>
        <a:xfrm>
          <a:off x="0" y="0"/>
          <a:ext cx="0" cy="0"/>
          <a:chOff x="0" y="0"/>
          <a:chExt cx="0" cy="0"/>
        </a:xfrm>
      </p:grpSpPr>
      <p:sp>
        <p:nvSpPr>
          <p:cNvPr id="27" name="Shape 27"/>
          <p:cNvSpPr txBox="1">
            <a:spLocks noGrp="1"/>
          </p:cNvSpPr>
          <p:nvPr>
            <p:ph type="body" idx="1"/>
          </p:nvPr>
        </p:nvSpPr>
        <p:spPr>
          <a:xfrm>
            <a:off x="762000" y="636588"/>
            <a:ext cx="10668000" cy="688629"/>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3A3B3B"/>
              </a:buClr>
              <a:buSzPts val="4000"/>
              <a:buFont typeface="Arial"/>
              <a:buNone/>
            </a:pPr>
            <a:r>
              <a:rPr lang="en-US" sz="4000" b="1" i="0" u="none" strike="noStrike" cap="none">
                <a:solidFill>
                  <a:srgbClr val="3A3B3B"/>
                </a:solidFill>
                <a:latin typeface="Avenir"/>
                <a:ea typeface="Avenir"/>
                <a:cs typeface="Avenir"/>
                <a:sym typeface="Avenir"/>
              </a:rPr>
              <a:t>Fire Exit Announcement</a:t>
            </a:r>
            <a:endParaRPr/>
          </a:p>
        </p:txBody>
      </p:sp>
      <p:sp>
        <p:nvSpPr>
          <p:cNvPr id="28" name="Shape 28"/>
          <p:cNvSpPr txBox="1">
            <a:spLocks noGrp="1"/>
          </p:cNvSpPr>
          <p:nvPr>
            <p:ph type="body" idx="2"/>
          </p:nvPr>
        </p:nvSpPr>
        <p:spPr>
          <a:xfrm>
            <a:off x="762000" y="1603099"/>
            <a:ext cx="10668000" cy="4426640"/>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rgbClr val="3A3B3B"/>
              </a:buClr>
              <a:buSzPts val="2800"/>
              <a:buFont typeface="Arial"/>
              <a:buChar char="•"/>
            </a:pPr>
            <a:r>
              <a:rPr lang="en-US" sz="2800" b="0" i="0" u="none" strike="noStrike" cap="none" dirty="0">
                <a:solidFill>
                  <a:srgbClr val="3A3B3B"/>
                </a:solidFill>
                <a:latin typeface="Avenir"/>
                <a:ea typeface="Avenir"/>
                <a:cs typeface="Avenir"/>
                <a:sym typeface="Avenir"/>
              </a:rPr>
              <a:t>Please note the locations of the surrounding emergency exits</a:t>
            </a:r>
            <a:r>
              <a:rPr lang="en-US" dirty="0"/>
              <a:t> &amp; located the nearest lit EXIT sign to you</a:t>
            </a:r>
            <a:endParaRPr dirty="0"/>
          </a:p>
          <a:p>
            <a:pPr marL="228600" marR="0" lvl="0" indent="-228600" algn="l" rtl="0">
              <a:lnSpc>
                <a:spcPct val="90000"/>
              </a:lnSpc>
              <a:spcBef>
                <a:spcPts val="2800"/>
              </a:spcBef>
              <a:spcAft>
                <a:spcPts val="0"/>
              </a:spcAft>
              <a:buClr>
                <a:srgbClr val="3A3B3B"/>
              </a:buClr>
              <a:buSzPts val="2800"/>
              <a:buFont typeface="Arial"/>
              <a:buChar char="•"/>
            </a:pPr>
            <a:r>
              <a:rPr lang="en-US" sz="2800" b="0" i="0" u="none" strike="noStrike" cap="none" dirty="0">
                <a:solidFill>
                  <a:srgbClr val="3A3B3B"/>
                </a:solidFill>
                <a:latin typeface="Avenir"/>
                <a:ea typeface="Avenir"/>
                <a:cs typeface="Avenir"/>
                <a:sym typeface="Avenir"/>
              </a:rPr>
              <a:t>In the event of a fire alarm or other emergency, please calmly exit to the public concourse area</a:t>
            </a:r>
            <a:endParaRPr dirty="0"/>
          </a:p>
          <a:p>
            <a:pPr marL="228600" marR="0" lvl="0" indent="-228600" algn="l" rtl="0">
              <a:lnSpc>
                <a:spcPct val="90000"/>
              </a:lnSpc>
              <a:spcBef>
                <a:spcPts val="2800"/>
              </a:spcBef>
              <a:spcAft>
                <a:spcPts val="0"/>
              </a:spcAft>
              <a:buClr>
                <a:srgbClr val="3A3B3B"/>
              </a:buClr>
              <a:buSzPts val="2800"/>
              <a:buFont typeface="Arial"/>
              <a:buChar char="•"/>
            </a:pPr>
            <a:r>
              <a:rPr lang="en-US" sz="2800" b="0" i="0" u="none" strike="noStrike" cap="none" dirty="0">
                <a:solidFill>
                  <a:srgbClr val="3A3B3B"/>
                </a:solidFill>
                <a:latin typeface="Avenir"/>
                <a:ea typeface="Avenir"/>
                <a:cs typeface="Avenir"/>
                <a:sym typeface="Avenir"/>
              </a:rPr>
              <a:t>Emergency exit stairwells leading to the outside of this facility are located along the public concourse</a:t>
            </a:r>
            <a:endParaRPr dirty="0"/>
          </a:p>
          <a:p>
            <a:pPr marL="228600" marR="0" lvl="0" indent="-228600" algn="l" rtl="0">
              <a:lnSpc>
                <a:spcPct val="90000"/>
              </a:lnSpc>
              <a:spcBef>
                <a:spcPts val="2800"/>
              </a:spcBef>
              <a:spcAft>
                <a:spcPts val="0"/>
              </a:spcAft>
              <a:buClr>
                <a:srgbClr val="3A3B3B"/>
              </a:buClr>
              <a:buSzPts val="2800"/>
              <a:buFont typeface="Arial"/>
              <a:buChar char="•"/>
            </a:pPr>
            <a:r>
              <a:rPr lang="en-US" sz="2800" b="0" i="0" u="none" strike="noStrike" cap="none" dirty="0">
                <a:solidFill>
                  <a:srgbClr val="3A3B3B"/>
                </a:solidFill>
                <a:latin typeface="Avenir"/>
                <a:ea typeface="Avenir"/>
                <a:cs typeface="Avenir"/>
                <a:sym typeface="Avenir"/>
              </a:rPr>
              <a:t>For your safety in an emergency, please follow the directions of the Public Safety Staff</a:t>
            </a:r>
            <a:endParaRPr dirty="0"/>
          </a:p>
        </p:txBody>
      </p:sp>
    </p:spTree>
    <p:extLst>
      <p:ext uri="{BB962C8B-B14F-4D97-AF65-F5344CB8AC3E}">
        <p14:creationId xmlns:p14="http://schemas.microsoft.com/office/powerpoint/2010/main" val="83761384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The Productivity Pipeline</a:t>
            </a:r>
            <a:endParaRPr lang="en-US" dirty="0"/>
          </a:p>
        </p:txBody>
      </p:sp>
      <p:sp>
        <p:nvSpPr>
          <p:cNvPr id="3" name="Text Placeholder 2"/>
          <p:cNvSpPr>
            <a:spLocks noGrp="1"/>
          </p:cNvSpPr>
          <p:nvPr>
            <p:ph type="body" sz="quarter" idx="11"/>
          </p:nvPr>
        </p:nvSpPr>
        <p:spPr/>
        <p:txBody>
          <a:bodyPr/>
          <a:lstStyle/>
          <a:p>
            <a:pPr marL="0" indent="0">
              <a:buNone/>
            </a:pPr>
            <a:endParaRPr lang="en-US" dirty="0" smtClean="0"/>
          </a:p>
        </p:txBody>
      </p:sp>
    </p:spTree>
    <p:extLst>
      <p:ext uri="{BB962C8B-B14F-4D97-AF65-F5344CB8AC3E}">
        <p14:creationId xmlns:p14="http://schemas.microsoft.com/office/powerpoint/2010/main" val="2877672267"/>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96"/>
        <p:cNvGrpSpPr/>
        <p:nvPr/>
      </p:nvGrpSpPr>
      <p:grpSpPr>
        <a:xfrm>
          <a:off x="0" y="0"/>
          <a:ext cx="0" cy="0"/>
          <a:chOff x="0" y="0"/>
          <a:chExt cx="0" cy="0"/>
        </a:xfrm>
      </p:grpSpPr>
      <p:pic>
        <p:nvPicPr>
          <p:cNvPr id="897" name="Shape 897"/>
          <p:cNvPicPr preferRelativeResize="0"/>
          <p:nvPr/>
        </p:nvPicPr>
        <p:blipFill rotWithShape="1">
          <a:blip r:embed="rId3">
            <a:alphaModFix amt="80000"/>
          </a:blip>
          <a:srcRect l="11406" t="13636" r="28906"/>
          <a:stretch/>
        </p:blipFill>
        <p:spPr>
          <a:xfrm>
            <a:off x="0" y="1"/>
            <a:ext cx="8103997" cy="6857999"/>
          </a:xfrm>
          <a:prstGeom prst="rect">
            <a:avLst/>
          </a:prstGeom>
          <a:noFill/>
          <a:ln>
            <a:noFill/>
          </a:ln>
        </p:spPr>
      </p:pic>
      <p:sp>
        <p:nvSpPr>
          <p:cNvPr id="898" name="Shape 898"/>
          <p:cNvSpPr txBox="1"/>
          <p:nvPr/>
        </p:nvSpPr>
        <p:spPr>
          <a:xfrm>
            <a:off x="-2177211" y="-1572295"/>
            <a:ext cx="246400" cy="410400"/>
          </a:xfrm>
          <a:prstGeom prst="rect">
            <a:avLst/>
          </a:prstGeom>
          <a:noFill/>
          <a:ln>
            <a:noFill/>
          </a:ln>
        </p:spPr>
        <p:txBody>
          <a:bodyPr spcFirstLastPara="1" wrap="square" lIns="121897" tIns="60932" rIns="121897" bIns="60932" anchor="t" anchorCtr="0">
            <a:noAutofit/>
          </a:bodyPr>
          <a:lstStyle/>
          <a:p>
            <a:pPr>
              <a:buClr>
                <a:srgbClr val="000000"/>
              </a:buClr>
            </a:pPr>
            <a:endParaRPr sz="1900">
              <a:solidFill>
                <a:srgbClr val="000000"/>
              </a:solidFill>
              <a:latin typeface="Arial"/>
              <a:ea typeface="Arial"/>
              <a:cs typeface="Arial"/>
              <a:sym typeface="Arial"/>
            </a:endParaRPr>
          </a:p>
        </p:txBody>
      </p:sp>
      <p:grpSp>
        <p:nvGrpSpPr>
          <p:cNvPr id="899" name="Shape 899"/>
          <p:cNvGrpSpPr/>
          <p:nvPr/>
        </p:nvGrpSpPr>
        <p:grpSpPr>
          <a:xfrm>
            <a:off x="383367" y="6472741"/>
            <a:ext cx="846552" cy="198288"/>
            <a:chOff x="1841475" y="2392725"/>
            <a:chExt cx="3928925" cy="920275"/>
          </a:xfrm>
        </p:grpSpPr>
        <p:sp>
          <p:nvSpPr>
            <p:cNvPr id="900" name="Shape 900"/>
            <p:cNvSpPr/>
            <p:nvPr/>
          </p:nvSpPr>
          <p:spPr>
            <a:xfrm>
              <a:off x="2574175" y="2392725"/>
              <a:ext cx="139950" cy="905175"/>
            </a:xfrm>
            <a:custGeom>
              <a:avLst/>
              <a:gdLst/>
              <a:ahLst/>
              <a:cxnLst/>
              <a:rect l="0" t="0" r="0" b="0"/>
              <a:pathLst>
                <a:path w="5598" h="36207" extrusionOk="0">
                  <a:moveTo>
                    <a:pt x="1" y="0"/>
                  </a:moveTo>
                  <a:lnTo>
                    <a:pt x="1" y="5411"/>
                  </a:lnTo>
                  <a:lnTo>
                    <a:pt x="5575" y="5411"/>
                  </a:lnTo>
                  <a:lnTo>
                    <a:pt x="5575" y="0"/>
                  </a:lnTo>
                  <a:close/>
                  <a:moveTo>
                    <a:pt x="1" y="9383"/>
                  </a:moveTo>
                  <a:lnTo>
                    <a:pt x="1" y="36206"/>
                  </a:lnTo>
                  <a:lnTo>
                    <a:pt x="5598" y="36206"/>
                  </a:lnTo>
                  <a:lnTo>
                    <a:pt x="5598" y="9383"/>
                  </a:lnTo>
                  <a:close/>
                </a:path>
              </a:pathLst>
            </a:custGeom>
            <a:solidFill>
              <a:srgbClr val="FFFFFF">
                <a:alpha val="50199"/>
              </a:srgbClr>
            </a:solidFill>
            <a:ln>
              <a:noFill/>
            </a:ln>
          </p:spPr>
          <p:txBody>
            <a:bodyPr spcFirstLastPara="1" wrap="square" lIns="91425" tIns="91425" rIns="91425" bIns="91425" anchor="ctr" anchorCtr="0">
              <a:noAutofit/>
            </a:bodyPr>
            <a:lstStyle/>
            <a:p>
              <a:endParaRPr/>
            </a:p>
          </p:txBody>
        </p:sp>
        <p:sp>
          <p:nvSpPr>
            <p:cNvPr id="901" name="Shape 901"/>
            <p:cNvSpPr/>
            <p:nvPr/>
          </p:nvSpPr>
          <p:spPr>
            <a:xfrm>
              <a:off x="2816875" y="2626700"/>
              <a:ext cx="703700" cy="686300"/>
            </a:xfrm>
            <a:custGeom>
              <a:avLst/>
              <a:gdLst/>
              <a:ahLst/>
              <a:cxnLst/>
              <a:rect l="0" t="0" r="0" b="0"/>
              <a:pathLst>
                <a:path w="28148" h="27452" extrusionOk="0">
                  <a:moveTo>
                    <a:pt x="0" y="0"/>
                  </a:moveTo>
                  <a:lnTo>
                    <a:pt x="0" y="3949"/>
                  </a:lnTo>
                  <a:lnTo>
                    <a:pt x="2601" y="3949"/>
                  </a:lnTo>
                  <a:lnTo>
                    <a:pt x="9081" y="23201"/>
                  </a:lnTo>
                  <a:cubicBezTo>
                    <a:pt x="10103" y="26151"/>
                    <a:pt x="11821" y="27451"/>
                    <a:pt x="14701" y="27451"/>
                  </a:cubicBezTo>
                  <a:cubicBezTo>
                    <a:pt x="16629" y="27451"/>
                    <a:pt x="19021" y="26987"/>
                    <a:pt x="20368" y="23201"/>
                  </a:cubicBezTo>
                  <a:lnTo>
                    <a:pt x="28148" y="0"/>
                  </a:lnTo>
                  <a:lnTo>
                    <a:pt x="22783" y="0"/>
                  </a:lnTo>
                  <a:lnTo>
                    <a:pt x="15978" y="21529"/>
                  </a:lnTo>
                  <a:cubicBezTo>
                    <a:pt x="15723" y="22458"/>
                    <a:pt x="15537" y="23015"/>
                    <a:pt x="14701" y="23015"/>
                  </a:cubicBezTo>
                  <a:cubicBezTo>
                    <a:pt x="13888" y="23015"/>
                    <a:pt x="13703" y="22458"/>
                    <a:pt x="13424" y="21529"/>
                  </a:cubicBezTo>
                  <a:lnTo>
                    <a:pt x="6712" y="0"/>
                  </a:lnTo>
                  <a:close/>
                </a:path>
              </a:pathLst>
            </a:custGeom>
            <a:solidFill>
              <a:srgbClr val="FFFFFF">
                <a:alpha val="50199"/>
              </a:srgbClr>
            </a:solidFill>
            <a:ln>
              <a:noFill/>
            </a:ln>
          </p:spPr>
          <p:txBody>
            <a:bodyPr spcFirstLastPara="1" wrap="square" lIns="91425" tIns="91425" rIns="91425" bIns="91425" anchor="ctr" anchorCtr="0">
              <a:noAutofit/>
            </a:bodyPr>
            <a:lstStyle/>
            <a:p>
              <a:endParaRPr/>
            </a:p>
          </p:txBody>
        </p:sp>
        <p:sp>
          <p:nvSpPr>
            <p:cNvPr id="902" name="Shape 902"/>
            <p:cNvSpPr/>
            <p:nvPr/>
          </p:nvSpPr>
          <p:spPr>
            <a:xfrm>
              <a:off x="3557125" y="2626700"/>
              <a:ext cx="614900" cy="685700"/>
            </a:xfrm>
            <a:custGeom>
              <a:avLst/>
              <a:gdLst/>
              <a:ahLst/>
              <a:cxnLst/>
              <a:rect l="0" t="0" r="0" b="0"/>
              <a:pathLst>
                <a:path w="24596" h="27428" extrusionOk="0">
                  <a:moveTo>
                    <a:pt x="12310" y="4436"/>
                  </a:moveTo>
                  <a:cubicBezTo>
                    <a:pt x="16676" y="4436"/>
                    <a:pt x="19347" y="7711"/>
                    <a:pt x="19347" y="11636"/>
                  </a:cubicBezTo>
                  <a:lnTo>
                    <a:pt x="19347" y="15839"/>
                  </a:lnTo>
                  <a:cubicBezTo>
                    <a:pt x="19347" y="19764"/>
                    <a:pt x="16653" y="23039"/>
                    <a:pt x="12310" y="23039"/>
                  </a:cubicBezTo>
                  <a:cubicBezTo>
                    <a:pt x="7851" y="23039"/>
                    <a:pt x="5296" y="19764"/>
                    <a:pt x="5319" y="15839"/>
                  </a:cubicBezTo>
                  <a:lnTo>
                    <a:pt x="5319" y="11636"/>
                  </a:lnTo>
                  <a:cubicBezTo>
                    <a:pt x="5319" y="7711"/>
                    <a:pt x="7735" y="4436"/>
                    <a:pt x="12310" y="4436"/>
                  </a:cubicBezTo>
                  <a:close/>
                  <a:moveTo>
                    <a:pt x="12310" y="0"/>
                  </a:moveTo>
                  <a:cubicBezTo>
                    <a:pt x="5087" y="0"/>
                    <a:pt x="1" y="4785"/>
                    <a:pt x="47" y="11612"/>
                  </a:cubicBezTo>
                  <a:lnTo>
                    <a:pt x="47" y="15816"/>
                  </a:lnTo>
                  <a:cubicBezTo>
                    <a:pt x="47" y="22644"/>
                    <a:pt x="5087" y="27428"/>
                    <a:pt x="12310" y="27428"/>
                  </a:cubicBezTo>
                  <a:cubicBezTo>
                    <a:pt x="19556" y="27428"/>
                    <a:pt x="24595" y="22644"/>
                    <a:pt x="24595" y="15816"/>
                  </a:cubicBezTo>
                  <a:lnTo>
                    <a:pt x="24595" y="11612"/>
                  </a:lnTo>
                  <a:cubicBezTo>
                    <a:pt x="24595" y="4785"/>
                    <a:pt x="19556" y="0"/>
                    <a:pt x="12310" y="0"/>
                  </a:cubicBezTo>
                  <a:close/>
                </a:path>
              </a:pathLst>
            </a:custGeom>
            <a:solidFill>
              <a:srgbClr val="FFFFFF">
                <a:alpha val="50199"/>
              </a:srgbClr>
            </a:solidFill>
            <a:ln>
              <a:noFill/>
            </a:ln>
          </p:spPr>
          <p:txBody>
            <a:bodyPr spcFirstLastPara="1" wrap="square" lIns="91425" tIns="91425" rIns="91425" bIns="91425" anchor="ctr" anchorCtr="0">
              <a:noAutofit/>
            </a:bodyPr>
            <a:lstStyle/>
            <a:p>
              <a:endParaRPr/>
            </a:p>
          </p:txBody>
        </p:sp>
        <p:sp>
          <p:nvSpPr>
            <p:cNvPr id="903" name="Shape 903"/>
            <p:cNvSpPr/>
            <p:nvPr/>
          </p:nvSpPr>
          <p:spPr>
            <a:xfrm>
              <a:off x="4732275" y="2617400"/>
              <a:ext cx="582350" cy="679925"/>
            </a:xfrm>
            <a:custGeom>
              <a:avLst/>
              <a:gdLst/>
              <a:ahLst/>
              <a:cxnLst/>
              <a:rect l="0" t="0" r="0" b="0"/>
              <a:pathLst>
                <a:path w="23294" h="27197" extrusionOk="0">
                  <a:moveTo>
                    <a:pt x="11914" y="1"/>
                  </a:moveTo>
                  <a:cubicBezTo>
                    <a:pt x="4552" y="1"/>
                    <a:pt x="0" y="4646"/>
                    <a:pt x="0" y="12101"/>
                  </a:cubicBezTo>
                  <a:lnTo>
                    <a:pt x="0" y="15027"/>
                  </a:lnTo>
                  <a:cubicBezTo>
                    <a:pt x="0" y="22482"/>
                    <a:pt x="4552" y="27196"/>
                    <a:pt x="11914" y="27196"/>
                  </a:cubicBezTo>
                  <a:cubicBezTo>
                    <a:pt x="12077" y="27196"/>
                    <a:pt x="13377" y="27196"/>
                    <a:pt x="13958" y="27127"/>
                  </a:cubicBezTo>
                  <a:lnTo>
                    <a:pt x="13958" y="22644"/>
                  </a:lnTo>
                  <a:cubicBezTo>
                    <a:pt x="13726" y="22644"/>
                    <a:pt x="12054" y="22691"/>
                    <a:pt x="11914" y="22691"/>
                  </a:cubicBezTo>
                  <a:cubicBezTo>
                    <a:pt x="7896" y="22691"/>
                    <a:pt x="5226" y="19625"/>
                    <a:pt x="5226" y="15027"/>
                  </a:cubicBezTo>
                  <a:lnTo>
                    <a:pt x="5226" y="12101"/>
                  </a:lnTo>
                  <a:cubicBezTo>
                    <a:pt x="5226" y="7502"/>
                    <a:pt x="7920" y="4437"/>
                    <a:pt x="11914" y="4437"/>
                  </a:cubicBezTo>
                  <a:cubicBezTo>
                    <a:pt x="13702" y="4437"/>
                    <a:pt x="16443" y="4576"/>
                    <a:pt x="17395" y="4785"/>
                  </a:cubicBezTo>
                  <a:lnTo>
                    <a:pt x="17674" y="4831"/>
                  </a:lnTo>
                  <a:lnTo>
                    <a:pt x="17674" y="27196"/>
                  </a:lnTo>
                  <a:lnTo>
                    <a:pt x="23271" y="27196"/>
                  </a:lnTo>
                  <a:lnTo>
                    <a:pt x="23271" y="2137"/>
                  </a:lnTo>
                  <a:cubicBezTo>
                    <a:pt x="23294" y="1673"/>
                    <a:pt x="23294" y="1510"/>
                    <a:pt x="22272" y="1232"/>
                  </a:cubicBezTo>
                  <a:cubicBezTo>
                    <a:pt x="19485" y="512"/>
                    <a:pt x="15119" y="1"/>
                    <a:pt x="11914" y="1"/>
                  </a:cubicBezTo>
                  <a:close/>
                </a:path>
              </a:pathLst>
            </a:custGeom>
            <a:solidFill>
              <a:srgbClr val="FFFFFF">
                <a:alpha val="50199"/>
              </a:srgbClr>
            </a:solidFill>
            <a:ln>
              <a:noFill/>
            </a:ln>
          </p:spPr>
          <p:txBody>
            <a:bodyPr spcFirstLastPara="1" wrap="square" lIns="91425" tIns="91425" rIns="91425" bIns="91425" anchor="ctr" anchorCtr="0">
              <a:noAutofit/>
            </a:bodyPr>
            <a:lstStyle/>
            <a:p>
              <a:endParaRPr/>
            </a:p>
          </p:txBody>
        </p:sp>
        <p:sp>
          <p:nvSpPr>
            <p:cNvPr id="904" name="Shape 904"/>
            <p:cNvSpPr/>
            <p:nvPr/>
          </p:nvSpPr>
          <p:spPr>
            <a:xfrm>
              <a:off x="5448725" y="2392725"/>
              <a:ext cx="139950" cy="905175"/>
            </a:xfrm>
            <a:custGeom>
              <a:avLst/>
              <a:gdLst/>
              <a:ahLst/>
              <a:cxnLst/>
              <a:rect l="0" t="0" r="0" b="0"/>
              <a:pathLst>
                <a:path w="5598" h="36207" extrusionOk="0">
                  <a:moveTo>
                    <a:pt x="1" y="0"/>
                  </a:moveTo>
                  <a:lnTo>
                    <a:pt x="1" y="36206"/>
                  </a:lnTo>
                  <a:lnTo>
                    <a:pt x="5598" y="36206"/>
                  </a:lnTo>
                  <a:lnTo>
                    <a:pt x="5598" y="0"/>
                  </a:lnTo>
                  <a:close/>
                </a:path>
              </a:pathLst>
            </a:custGeom>
            <a:solidFill>
              <a:srgbClr val="FFFFFF">
                <a:alpha val="50199"/>
              </a:srgbClr>
            </a:solidFill>
            <a:ln>
              <a:noFill/>
            </a:ln>
          </p:spPr>
          <p:txBody>
            <a:bodyPr spcFirstLastPara="1" wrap="square" lIns="91425" tIns="91425" rIns="91425" bIns="91425" anchor="ctr" anchorCtr="0">
              <a:noAutofit/>
            </a:bodyPr>
            <a:lstStyle/>
            <a:p>
              <a:endParaRPr/>
            </a:p>
          </p:txBody>
        </p:sp>
        <p:sp>
          <p:nvSpPr>
            <p:cNvPr id="905" name="Shape 905"/>
            <p:cNvSpPr/>
            <p:nvPr/>
          </p:nvSpPr>
          <p:spPr>
            <a:xfrm>
              <a:off x="1841475" y="2392725"/>
              <a:ext cx="617775" cy="904600"/>
            </a:xfrm>
            <a:custGeom>
              <a:avLst/>
              <a:gdLst/>
              <a:ahLst/>
              <a:cxnLst/>
              <a:rect l="0" t="0" r="0" b="0"/>
              <a:pathLst>
                <a:path w="24711" h="36184" extrusionOk="0">
                  <a:moveTo>
                    <a:pt x="0" y="0"/>
                  </a:moveTo>
                  <a:lnTo>
                    <a:pt x="0" y="36183"/>
                  </a:lnTo>
                  <a:lnTo>
                    <a:pt x="5806" y="36183"/>
                  </a:lnTo>
                  <a:lnTo>
                    <a:pt x="5806" y="5040"/>
                  </a:lnTo>
                  <a:lnTo>
                    <a:pt x="9220" y="5040"/>
                  </a:lnTo>
                  <a:cubicBezTo>
                    <a:pt x="9940" y="5040"/>
                    <a:pt x="10544" y="5063"/>
                    <a:pt x="11194" y="5086"/>
                  </a:cubicBezTo>
                  <a:cubicBezTo>
                    <a:pt x="16234" y="5179"/>
                    <a:pt x="18695" y="7176"/>
                    <a:pt x="18695" y="11101"/>
                  </a:cubicBezTo>
                  <a:lnTo>
                    <a:pt x="18695" y="11543"/>
                  </a:lnTo>
                  <a:cubicBezTo>
                    <a:pt x="18695" y="15165"/>
                    <a:pt x="16698" y="17581"/>
                    <a:pt x="11217" y="17581"/>
                  </a:cubicBezTo>
                  <a:lnTo>
                    <a:pt x="9592" y="17581"/>
                  </a:lnTo>
                  <a:lnTo>
                    <a:pt x="9592" y="22458"/>
                  </a:lnTo>
                  <a:cubicBezTo>
                    <a:pt x="10172" y="22481"/>
                    <a:pt x="10683" y="22504"/>
                    <a:pt x="11240" y="22504"/>
                  </a:cubicBezTo>
                  <a:cubicBezTo>
                    <a:pt x="19137" y="22504"/>
                    <a:pt x="24710" y="19392"/>
                    <a:pt x="24710" y="11612"/>
                  </a:cubicBezTo>
                  <a:lnTo>
                    <a:pt x="24710" y="11148"/>
                  </a:lnTo>
                  <a:cubicBezTo>
                    <a:pt x="24687" y="3019"/>
                    <a:pt x="18626" y="0"/>
                    <a:pt x="9824" y="0"/>
                  </a:cubicBezTo>
                  <a:close/>
                </a:path>
              </a:pathLst>
            </a:custGeom>
            <a:solidFill>
              <a:srgbClr val="FFFFFF">
                <a:alpha val="50199"/>
              </a:srgbClr>
            </a:solidFill>
            <a:ln>
              <a:noFill/>
            </a:ln>
          </p:spPr>
          <p:txBody>
            <a:bodyPr spcFirstLastPara="1" wrap="square" lIns="91425" tIns="91425" rIns="91425" bIns="91425" anchor="ctr" anchorCtr="0">
              <a:noAutofit/>
            </a:bodyPr>
            <a:lstStyle/>
            <a:p>
              <a:endParaRPr/>
            </a:p>
          </p:txBody>
        </p:sp>
        <p:sp>
          <p:nvSpPr>
            <p:cNvPr id="906" name="Shape 906"/>
            <p:cNvSpPr/>
            <p:nvPr/>
          </p:nvSpPr>
          <p:spPr>
            <a:xfrm>
              <a:off x="4278825" y="2482125"/>
              <a:ext cx="369275" cy="814025"/>
            </a:xfrm>
            <a:custGeom>
              <a:avLst/>
              <a:gdLst/>
              <a:ahLst/>
              <a:cxnLst/>
              <a:rect l="0" t="0" r="0" b="0"/>
              <a:pathLst>
                <a:path w="14771" h="32561" extrusionOk="0">
                  <a:moveTo>
                    <a:pt x="5667" y="1"/>
                  </a:moveTo>
                  <a:lnTo>
                    <a:pt x="0" y="744"/>
                  </a:lnTo>
                  <a:lnTo>
                    <a:pt x="0" y="25710"/>
                  </a:lnTo>
                  <a:cubicBezTo>
                    <a:pt x="0" y="30447"/>
                    <a:pt x="2346" y="32561"/>
                    <a:pt x="7618" y="32561"/>
                  </a:cubicBezTo>
                  <a:lnTo>
                    <a:pt x="14771" y="32561"/>
                  </a:lnTo>
                  <a:lnTo>
                    <a:pt x="14771" y="28241"/>
                  </a:lnTo>
                  <a:lnTo>
                    <a:pt x="9499" y="28241"/>
                  </a:lnTo>
                  <a:cubicBezTo>
                    <a:pt x="7223" y="28241"/>
                    <a:pt x="5667" y="28148"/>
                    <a:pt x="5667" y="25710"/>
                  </a:cubicBezTo>
                  <a:lnTo>
                    <a:pt x="5667" y="10103"/>
                  </a:lnTo>
                  <a:lnTo>
                    <a:pt x="14771" y="10103"/>
                  </a:lnTo>
                  <a:lnTo>
                    <a:pt x="14771" y="5783"/>
                  </a:lnTo>
                  <a:lnTo>
                    <a:pt x="5667" y="5783"/>
                  </a:lnTo>
                  <a:lnTo>
                    <a:pt x="5667" y="1"/>
                  </a:lnTo>
                  <a:close/>
                </a:path>
              </a:pathLst>
            </a:custGeom>
            <a:solidFill>
              <a:srgbClr val="FFFFFF">
                <a:alpha val="50199"/>
              </a:srgbClr>
            </a:solidFill>
            <a:ln>
              <a:noFill/>
            </a:ln>
          </p:spPr>
          <p:txBody>
            <a:bodyPr spcFirstLastPara="1" wrap="square" lIns="91425" tIns="91425" rIns="91425" bIns="91425" anchor="ctr" anchorCtr="0">
              <a:noAutofit/>
            </a:bodyPr>
            <a:lstStyle/>
            <a:p>
              <a:endParaRPr/>
            </a:p>
          </p:txBody>
        </p:sp>
        <p:sp>
          <p:nvSpPr>
            <p:cNvPr id="907" name="Shape 907"/>
            <p:cNvSpPr/>
            <p:nvPr/>
          </p:nvSpPr>
          <p:spPr>
            <a:xfrm>
              <a:off x="5652525" y="3180600"/>
              <a:ext cx="117875" cy="117300"/>
            </a:xfrm>
            <a:custGeom>
              <a:avLst/>
              <a:gdLst/>
              <a:ahLst/>
              <a:cxnLst/>
              <a:rect l="0" t="0" r="0" b="0"/>
              <a:pathLst>
                <a:path w="4715" h="4692" extrusionOk="0">
                  <a:moveTo>
                    <a:pt x="2230" y="1277"/>
                  </a:moveTo>
                  <a:cubicBezTo>
                    <a:pt x="2741" y="1277"/>
                    <a:pt x="2973" y="1463"/>
                    <a:pt x="2973" y="1812"/>
                  </a:cubicBezTo>
                  <a:cubicBezTo>
                    <a:pt x="2973" y="2160"/>
                    <a:pt x="2741" y="2369"/>
                    <a:pt x="2299" y="2369"/>
                  </a:cubicBezTo>
                  <a:lnTo>
                    <a:pt x="1812" y="2369"/>
                  </a:lnTo>
                  <a:lnTo>
                    <a:pt x="1812" y="1277"/>
                  </a:lnTo>
                  <a:close/>
                  <a:moveTo>
                    <a:pt x="1580" y="1045"/>
                  </a:moveTo>
                  <a:lnTo>
                    <a:pt x="1580" y="3553"/>
                  </a:lnTo>
                  <a:lnTo>
                    <a:pt x="1858" y="3553"/>
                  </a:lnTo>
                  <a:lnTo>
                    <a:pt x="1858" y="2601"/>
                  </a:lnTo>
                  <a:lnTo>
                    <a:pt x="2462" y="2578"/>
                  </a:lnTo>
                  <a:lnTo>
                    <a:pt x="3089" y="3553"/>
                  </a:lnTo>
                  <a:lnTo>
                    <a:pt x="3391" y="3553"/>
                  </a:lnTo>
                  <a:lnTo>
                    <a:pt x="2741" y="2508"/>
                  </a:lnTo>
                  <a:cubicBezTo>
                    <a:pt x="3019" y="2392"/>
                    <a:pt x="3252" y="2160"/>
                    <a:pt x="3252" y="1788"/>
                  </a:cubicBezTo>
                  <a:cubicBezTo>
                    <a:pt x="3252" y="1324"/>
                    <a:pt x="2927" y="1045"/>
                    <a:pt x="2299" y="1045"/>
                  </a:cubicBezTo>
                  <a:close/>
                  <a:moveTo>
                    <a:pt x="2346" y="302"/>
                  </a:moveTo>
                  <a:cubicBezTo>
                    <a:pt x="3461" y="302"/>
                    <a:pt x="4343" y="1231"/>
                    <a:pt x="4343" y="2323"/>
                  </a:cubicBezTo>
                  <a:cubicBezTo>
                    <a:pt x="4343" y="3414"/>
                    <a:pt x="3461" y="4320"/>
                    <a:pt x="2346" y="4320"/>
                  </a:cubicBezTo>
                  <a:cubicBezTo>
                    <a:pt x="1254" y="4320"/>
                    <a:pt x="349" y="3414"/>
                    <a:pt x="349" y="2323"/>
                  </a:cubicBezTo>
                  <a:cubicBezTo>
                    <a:pt x="349" y="1208"/>
                    <a:pt x="1254" y="302"/>
                    <a:pt x="2346" y="302"/>
                  </a:cubicBezTo>
                  <a:close/>
                  <a:moveTo>
                    <a:pt x="2346" y="0"/>
                  </a:moveTo>
                  <a:cubicBezTo>
                    <a:pt x="1045" y="0"/>
                    <a:pt x="0" y="1045"/>
                    <a:pt x="0" y="2346"/>
                  </a:cubicBezTo>
                  <a:cubicBezTo>
                    <a:pt x="0" y="3623"/>
                    <a:pt x="1045" y="4691"/>
                    <a:pt x="2346" y="4691"/>
                  </a:cubicBezTo>
                  <a:cubicBezTo>
                    <a:pt x="3670" y="4691"/>
                    <a:pt x="4715" y="3623"/>
                    <a:pt x="4715" y="2346"/>
                  </a:cubicBezTo>
                  <a:cubicBezTo>
                    <a:pt x="4715" y="1045"/>
                    <a:pt x="3670" y="0"/>
                    <a:pt x="2346" y="0"/>
                  </a:cubicBezTo>
                  <a:close/>
                </a:path>
              </a:pathLst>
            </a:custGeom>
            <a:solidFill>
              <a:srgbClr val="FFFFFF">
                <a:alpha val="50199"/>
              </a:srgbClr>
            </a:solidFill>
            <a:ln>
              <a:noFill/>
            </a:ln>
          </p:spPr>
          <p:txBody>
            <a:bodyPr spcFirstLastPara="1" wrap="square" lIns="91425" tIns="91425" rIns="91425" bIns="91425" anchor="ctr" anchorCtr="0">
              <a:noAutofit/>
            </a:bodyPr>
            <a:lstStyle/>
            <a:p>
              <a:endParaRPr/>
            </a:p>
          </p:txBody>
        </p:sp>
      </p:grpSp>
      <p:sp>
        <p:nvSpPr>
          <p:cNvPr id="908" name="Shape 908"/>
          <p:cNvSpPr/>
          <p:nvPr/>
        </p:nvSpPr>
        <p:spPr>
          <a:xfrm>
            <a:off x="922602" y="1408100"/>
            <a:ext cx="4968212" cy="1262067"/>
          </a:xfrm>
          <a:custGeom>
            <a:avLst/>
            <a:gdLst/>
            <a:ahLst/>
            <a:cxnLst/>
            <a:rect l="0" t="0" r="0" b="0"/>
            <a:pathLst>
              <a:path w="263939" h="67048" extrusionOk="0">
                <a:moveTo>
                  <a:pt x="21922" y="1"/>
                </a:moveTo>
                <a:cubicBezTo>
                  <a:pt x="9861" y="1"/>
                  <a:pt x="0" y="9862"/>
                  <a:pt x="0" y="21922"/>
                </a:cubicBezTo>
                <a:lnTo>
                  <a:pt x="0" y="21922"/>
                </a:lnTo>
                <a:cubicBezTo>
                  <a:pt x="0" y="34019"/>
                  <a:pt x="9861" y="43880"/>
                  <a:pt x="21922" y="43880"/>
                </a:cubicBezTo>
                <a:lnTo>
                  <a:pt x="21922" y="43880"/>
                </a:lnTo>
                <a:lnTo>
                  <a:pt x="242017" y="43880"/>
                </a:lnTo>
                <a:cubicBezTo>
                  <a:pt x="254114" y="43880"/>
                  <a:pt x="263939" y="34019"/>
                  <a:pt x="263939" y="21922"/>
                </a:cubicBezTo>
                <a:lnTo>
                  <a:pt x="263939" y="21922"/>
                </a:lnTo>
                <a:cubicBezTo>
                  <a:pt x="263939" y="9862"/>
                  <a:pt x="254114" y="1"/>
                  <a:pt x="242017" y="1"/>
                </a:cubicBezTo>
                <a:lnTo>
                  <a:pt x="242017" y="1"/>
                </a:lnTo>
                <a:close/>
                <a:moveTo>
                  <a:pt x="1100" y="21922"/>
                </a:moveTo>
                <a:cubicBezTo>
                  <a:pt x="1100" y="10448"/>
                  <a:pt x="10448" y="1100"/>
                  <a:pt x="21922" y="1100"/>
                </a:cubicBezTo>
                <a:lnTo>
                  <a:pt x="21922" y="1100"/>
                </a:lnTo>
                <a:lnTo>
                  <a:pt x="242017" y="1100"/>
                </a:lnTo>
                <a:cubicBezTo>
                  <a:pt x="253528" y="1100"/>
                  <a:pt x="262876" y="10448"/>
                  <a:pt x="262876" y="21922"/>
                </a:cubicBezTo>
                <a:lnTo>
                  <a:pt x="262876" y="21922"/>
                </a:lnTo>
                <a:cubicBezTo>
                  <a:pt x="262876" y="33433"/>
                  <a:pt x="253528" y="42780"/>
                  <a:pt x="242017" y="42780"/>
                </a:cubicBezTo>
                <a:lnTo>
                  <a:pt x="242017" y="42780"/>
                </a:lnTo>
                <a:lnTo>
                  <a:pt x="21922" y="42780"/>
                </a:lnTo>
                <a:cubicBezTo>
                  <a:pt x="10448" y="42780"/>
                  <a:pt x="1100" y="33433"/>
                  <a:pt x="1100" y="21922"/>
                </a:cubicBezTo>
                <a:moveTo>
                  <a:pt x="195205" y="12354"/>
                </a:moveTo>
                <a:cubicBezTo>
                  <a:pt x="194508" y="13051"/>
                  <a:pt x="194142" y="14151"/>
                  <a:pt x="194142" y="15617"/>
                </a:cubicBezTo>
                <a:lnTo>
                  <a:pt x="194142" y="15617"/>
                </a:lnTo>
                <a:lnTo>
                  <a:pt x="194142" y="16607"/>
                </a:lnTo>
                <a:lnTo>
                  <a:pt x="193592" y="16607"/>
                </a:lnTo>
                <a:cubicBezTo>
                  <a:pt x="192895" y="16607"/>
                  <a:pt x="192309" y="17193"/>
                  <a:pt x="192309" y="17890"/>
                </a:cubicBezTo>
                <a:lnTo>
                  <a:pt x="192309" y="17890"/>
                </a:lnTo>
                <a:cubicBezTo>
                  <a:pt x="192309" y="18586"/>
                  <a:pt x="192895" y="19173"/>
                  <a:pt x="193592" y="19173"/>
                </a:cubicBezTo>
                <a:lnTo>
                  <a:pt x="193592" y="19173"/>
                </a:lnTo>
                <a:lnTo>
                  <a:pt x="194142" y="19173"/>
                </a:lnTo>
                <a:lnTo>
                  <a:pt x="194142" y="28484"/>
                </a:lnTo>
                <a:cubicBezTo>
                  <a:pt x="194142" y="29290"/>
                  <a:pt x="194801" y="29987"/>
                  <a:pt x="195645" y="29987"/>
                </a:cubicBezTo>
                <a:lnTo>
                  <a:pt x="195645" y="29987"/>
                </a:lnTo>
                <a:cubicBezTo>
                  <a:pt x="196488" y="29987"/>
                  <a:pt x="197184" y="29290"/>
                  <a:pt x="197184" y="28484"/>
                </a:cubicBezTo>
                <a:lnTo>
                  <a:pt x="197184" y="28484"/>
                </a:lnTo>
                <a:lnTo>
                  <a:pt x="197184" y="19173"/>
                </a:lnTo>
                <a:lnTo>
                  <a:pt x="199494" y="19173"/>
                </a:lnTo>
                <a:cubicBezTo>
                  <a:pt x="200227" y="19173"/>
                  <a:pt x="200777" y="18586"/>
                  <a:pt x="200777" y="17890"/>
                </a:cubicBezTo>
                <a:lnTo>
                  <a:pt x="200777" y="17890"/>
                </a:lnTo>
                <a:cubicBezTo>
                  <a:pt x="200777" y="17193"/>
                  <a:pt x="200227" y="16643"/>
                  <a:pt x="199494" y="16643"/>
                </a:cubicBezTo>
                <a:lnTo>
                  <a:pt x="199494" y="16643"/>
                </a:lnTo>
                <a:lnTo>
                  <a:pt x="197148" y="16643"/>
                </a:lnTo>
                <a:lnTo>
                  <a:pt x="197148" y="15910"/>
                </a:lnTo>
                <a:cubicBezTo>
                  <a:pt x="197148" y="14517"/>
                  <a:pt x="197734" y="13894"/>
                  <a:pt x="198907" y="13894"/>
                </a:cubicBezTo>
                <a:lnTo>
                  <a:pt x="198907" y="13894"/>
                </a:lnTo>
                <a:cubicBezTo>
                  <a:pt x="199090" y="13894"/>
                  <a:pt x="199347" y="13894"/>
                  <a:pt x="199530" y="13931"/>
                </a:cubicBezTo>
                <a:lnTo>
                  <a:pt x="199530" y="13931"/>
                </a:lnTo>
                <a:cubicBezTo>
                  <a:pt x="200227" y="13967"/>
                  <a:pt x="200813" y="13381"/>
                  <a:pt x="200813" y="12684"/>
                </a:cubicBezTo>
                <a:lnTo>
                  <a:pt x="200813" y="12684"/>
                </a:lnTo>
                <a:cubicBezTo>
                  <a:pt x="200813" y="11988"/>
                  <a:pt x="200300" y="11475"/>
                  <a:pt x="199750" y="11401"/>
                </a:cubicBezTo>
                <a:lnTo>
                  <a:pt x="199750" y="11401"/>
                </a:lnTo>
                <a:cubicBezTo>
                  <a:pt x="199310" y="11328"/>
                  <a:pt x="198834" y="11291"/>
                  <a:pt x="198211" y="11291"/>
                </a:cubicBezTo>
                <a:lnTo>
                  <a:pt x="198211" y="11291"/>
                </a:lnTo>
                <a:cubicBezTo>
                  <a:pt x="196891" y="11291"/>
                  <a:pt x="195938" y="11621"/>
                  <a:pt x="195205" y="12354"/>
                </a:cubicBezTo>
                <a:moveTo>
                  <a:pt x="165108" y="12831"/>
                </a:moveTo>
                <a:lnTo>
                  <a:pt x="165108" y="28484"/>
                </a:lnTo>
                <a:cubicBezTo>
                  <a:pt x="165108" y="29327"/>
                  <a:pt x="165805" y="29987"/>
                  <a:pt x="166648" y="29987"/>
                </a:cubicBezTo>
                <a:lnTo>
                  <a:pt x="166648" y="29987"/>
                </a:lnTo>
                <a:cubicBezTo>
                  <a:pt x="167491" y="29987"/>
                  <a:pt x="168188" y="29327"/>
                  <a:pt x="168188" y="28484"/>
                </a:cubicBezTo>
                <a:lnTo>
                  <a:pt x="168188" y="28484"/>
                </a:lnTo>
                <a:lnTo>
                  <a:pt x="168188" y="12831"/>
                </a:lnTo>
                <a:cubicBezTo>
                  <a:pt x="168188" y="11988"/>
                  <a:pt x="167491" y="11291"/>
                  <a:pt x="166648" y="11291"/>
                </a:cubicBezTo>
                <a:lnTo>
                  <a:pt x="166648" y="11291"/>
                </a:lnTo>
                <a:cubicBezTo>
                  <a:pt x="165768" y="11291"/>
                  <a:pt x="165108" y="11988"/>
                  <a:pt x="165108" y="12831"/>
                </a:cubicBezTo>
                <a:moveTo>
                  <a:pt x="58397" y="12941"/>
                </a:moveTo>
                <a:lnTo>
                  <a:pt x="58397" y="13087"/>
                </a:lnTo>
                <a:cubicBezTo>
                  <a:pt x="58397" y="14004"/>
                  <a:pt x="59166" y="14627"/>
                  <a:pt x="60156" y="14627"/>
                </a:cubicBezTo>
                <a:lnTo>
                  <a:pt x="60156" y="14627"/>
                </a:lnTo>
                <a:cubicBezTo>
                  <a:pt x="61146" y="14627"/>
                  <a:pt x="61879" y="14004"/>
                  <a:pt x="61879" y="13087"/>
                </a:cubicBezTo>
                <a:lnTo>
                  <a:pt x="61879" y="13087"/>
                </a:lnTo>
                <a:lnTo>
                  <a:pt x="61879" y="12941"/>
                </a:lnTo>
                <a:cubicBezTo>
                  <a:pt x="61879" y="12024"/>
                  <a:pt x="61146" y="11475"/>
                  <a:pt x="60156" y="11475"/>
                </a:cubicBezTo>
                <a:lnTo>
                  <a:pt x="60156" y="11475"/>
                </a:lnTo>
                <a:cubicBezTo>
                  <a:pt x="59166" y="11475"/>
                  <a:pt x="58397" y="12024"/>
                  <a:pt x="58397" y="12941"/>
                </a:cubicBezTo>
                <a:moveTo>
                  <a:pt x="94028" y="21006"/>
                </a:moveTo>
                <a:lnTo>
                  <a:pt x="94028" y="21079"/>
                </a:lnTo>
                <a:cubicBezTo>
                  <a:pt x="94028" y="26028"/>
                  <a:pt x="97841" y="30170"/>
                  <a:pt x="103266" y="30170"/>
                </a:cubicBezTo>
                <a:lnTo>
                  <a:pt x="103266" y="30170"/>
                </a:lnTo>
                <a:cubicBezTo>
                  <a:pt x="108691" y="30170"/>
                  <a:pt x="112541" y="25991"/>
                  <a:pt x="112541" y="21006"/>
                </a:cubicBezTo>
                <a:lnTo>
                  <a:pt x="112541" y="21006"/>
                </a:lnTo>
                <a:lnTo>
                  <a:pt x="112541" y="20969"/>
                </a:lnTo>
                <a:cubicBezTo>
                  <a:pt x="112541" y="15983"/>
                  <a:pt x="108728" y="11878"/>
                  <a:pt x="103303" y="11878"/>
                </a:cubicBezTo>
                <a:lnTo>
                  <a:pt x="103303" y="11878"/>
                </a:lnTo>
                <a:cubicBezTo>
                  <a:pt x="97877" y="11878"/>
                  <a:pt x="94028" y="16057"/>
                  <a:pt x="94028" y="21006"/>
                </a:cubicBezTo>
                <a:moveTo>
                  <a:pt x="97291" y="21006"/>
                </a:moveTo>
                <a:lnTo>
                  <a:pt x="97291" y="20969"/>
                </a:lnTo>
                <a:cubicBezTo>
                  <a:pt x="97291" y="17523"/>
                  <a:pt x="99747" y="14737"/>
                  <a:pt x="103266" y="14737"/>
                </a:cubicBezTo>
                <a:lnTo>
                  <a:pt x="103266" y="14737"/>
                </a:lnTo>
                <a:cubicBezTo>
                  <a:pt x="106785" y="14737"/>
                  <a:pt x="109278" y="17596"/>
                  <a:pt x="109278" y="21006"/>
                </a:cubicBezTo>
                <a:lnTo>
                  <a:pt x="109278" y="21006"/>
                </a:lnTo>
                <a:lnTo>
                  <a:pt x="109278" y="21079"/>
                </a:lnTo>
                <a:cubicBezTo>
                  <a:pt x="109278" y="24488"/>
                  <a:pt x="106822" y="27274"/>
                  <a:pt x="103303" y="27274"/>
                </a:cubicBezTo>
                <a:lnTo>
                  <a:pt x="103303" y="27274"/>
                </a:lnTo>
                <a:cubicBezTo>
                  <a:pt x="99784" y="27274"/>
                  <a:pt x="97291" y="24451"/>
                  <a:pt x="97291" y="21006"/>
                </a:cubicBezTo>
                <a:close/>
                <a:moveTo>
                  <a:pt x="18586" y="17047"/>
                </a:moveTo>
                <a:lnTo>
                  <a:pt x="18586" y="17120"/>
                </a:lnTo>
                <a:cubicBezTo>
                  <a:pt x="18586" y="20382"/>
                  <a:pt x="20712" y="21482"/>
                  <a:pt x="24488" y="22399"/>
                </a:cubicBezTo>
                <a:lnTo>
                  <a:pt x="24488" y="22399"/>
                </a:lnTo>
                <a:cubicBezTo>
                  <a:pt x="27750" y="23132"/>
                  <a:pt x="28484" y="23828"/>
                  <a:pt x="28484" y="25075"/>
                </a:cubicBezTo>
                <a:lnTo>
                  <a:pt x="28484" y="25075"/>
                </a:lnTo>
                <a:lnTo>
                  <a:pt x="28484" y="25148"/>
                </a:lnTo>
                <a:cubicBezTo>
                  <a:pt x="28484" y="26468"/>
                  <a:pt x="27274" y="27347"/>
                  <a:pt x="25331" y="27347"/>
                </a:cubicBezTo>
                <a:lnTo>
                  <a:pt x="25331" y="27347"/>
                </a:lnTo>
                <a:cubicBezTo>
                  <a:pt x="23425" y="27347"/>
                  <a:pt x="21848" y="26688"/>
                  <a:pt x="20382" y="25551"/>
                </a:cubicBezTo>
                <a:lnTo>
                  <a:pt x="20382" y="25551"/>
                </a:lnTo>
                <a:cubicBezTo>
                  <a:pt x="20199" y="25405"/>
                  <a:pt x="19906" y="25258"/>
                  <a:pt x="19466" y="25258"/>
                </a:cubicBezTo>
                <a:lnTo>
                  <a:pt x="19466" y="25258"/>
                </a:lnTo>
                <a:cubicBezTo>
                  <a:pt x="18659" y="25258"/>
                  <a:pt x="17999" y="25881"/>
                  <a:pt x="17999" y="26688"/>
                </a:cubicBezTo>
                <a:lnTo>
                  <a:pt x="17999" y="26688"/>
                </a:lnTo>
                <a:cubicBezTo>
                  <a:pt x="17999" y="27201"/>
                  <a:pt x="18256" y="27641"/>
                  <a:pt x="18622" y="27897"/>
                </a:cubicBezTo>
                <a:lnTo>
                  <a:pt x="18622" y="27897"/>
                </a:lnTo>
                <a:cubicBezTo>
                  <a:pt x="20602" y="29364"/>
                  <a:pt x="22875" y="30097"/>
                  <a:pt x="25258" y="30097"/>
                </a:cubicBezTo>
                <a:lnTo>
                  <a:pt x="25258" y="30097"/>
                </a:lnTo>
                <a:cubicBezTo>
                  <a:pt x="28960" y="30097"/>
                  <a:pt x="31563" y="28154"/>
                  <a:pt x="31563" y="24818"/>
                </a:cubicBezTo>
                <a:lnTo>
                  <a:pt x="31563" y="24818"/>
                </a:lnTo>
                <a:lnTo>
                  <a:pt x="31563" y="24781"/>
                </a:lnTo>
                <a:cubicBezTo>
                  <a:pt x="31563" y="21849"/>
                  <a:pt x="29657" y="20529"/>
                  <a:pt x="25917" y="19613"/>
                </a:cubicBezTo>
                <a:lnTo>
                  <a:pt x="25917" y="19613"/>
                </a:lnTo>
                <a:cubicBezTo>
                  <a:pt x="22508" y="18806"/>
                  <a:pt x="21702" y="18183"/>
                  <a:pt x="21702" y="16827"/>
                </a:cubicBezTo>
                <a:lnTo>
                  <a:pt x="21702" y="16827"/>
                </a:lnTo>
                <a:lnTo>
                  <a:pt x="21702" y="16790"/>
                </a:lnTo>
                <a:cubicBezTo>
                  <a:pt x="21702" y="15617"/>
                  <a:pt x="22765" y="14700"/>
                  <a:pt x="24598" y="14700"/>
                </a:cubicBezTo>
                <a:lnTo>
                  <a:pt x="24598" y="14700"/>
                </a:lnTo>
                <a:cubicBezTo>
                  <a:pt x="25954" y="14700"/>
                  <a:pt x="27274" y="15140"/>
                  <a:pt x="28630" y="16020"/>
                </a:cubicBezTo>
                <a:lnTo>
                  <a:pt x="28630" y="16020"/>
                </a:lnTo>
                <a:cubicBezTo>
                  <a:pt x="28887" y="16167"/>
                  <a:pt x="29143" y="16240"/>
                  <a:pt x="29437" y="16240"/>
                </a:cubicBezTo>
                <a:lnTo>
                  <a:pt x="29437" y="16240"/>
                </a:lnTo>
                <a:cubicBezTo>
                  <a:pt x="30243" y="16240"/>
                  <a:pt x="30903" y="15617"/>
                  <a:pt x="30903" y="14810"/>
                </a:cubicBezTo>
                <a:lnTo>
                  <a:pt x="30903" y="14810"/>
                </a:lnTo>
                <a:cubicBezTo>
                  <a:pt x="30903" y="14224"/>
                  <a:pt x="30573" y="13784"/>
                  <a:pt x="30243" y="13564"/>
                </a:cubicBezTo>
                <a:lnTo>
                  <a:pt x="30243" y="13564"/>
                </a:lnTo>
                <a:cubicBezTo>
                  <a:pt x="28630" y="12501"/>
                  <a:pt x="26834" y="11951"/>
                  <a:pt x="24634" y="11951"/>
                </a:cubicBezTo>
                <a:lnTo>
                  <a:pt x="24634" y="11951"/>
                </a:lnTo>
                <a:cubicBezTo>
                  <a:pt x="21115" y="11951"/>
                  <a:pt x="18586" y="14041"/>
                  <a:pt x="18586" y="17047"/>
                </a:cubicBezTo>
                <a:moveTo>
                  <a:pt x="151252" y="12208"/>
                </a:moveTo>
                <a:cubicBezTo>
                  <a:pt x="150372" y="12208"/>
                  <a:pt x="149712" y="12868"/>
                  <a:pt x="149712" y="13747"/>
                </a:cubicBezTo>
                <a:lnTo>
                  <a:pt x="149712" y="13747"/>
                </a:lnTo>
                <a:lnTo>
                  <a:pt x="149712" y="28447"/>
                </a:lnTo>
                <a:cubicBezTo>
                  <a:pt x="149712" y="29290"/>
                  <a:pt x="150372" y="29987"/>
                  <a:pt x="151252" y="29987"/>
                </a:cubicBezTo>
                <a:lnTo>
                  <a:pt x="151252" y="29987"/>
                </a:lnTo>
                <a:cubicBezTo>
                  <a:pt x="152131" y="29987"/>
                  <a:pt x="152791" y="29290"/>
                  <a:pt x="152791" y="28447"/>
                </a:cubicBezTo>
                <a:lnTo>
                  <a:pt x="152791" y="28447"/>
                </a:lnTo>
                <a:lnTo>
                  <a:pt x="152791" y="24195"/>
                </a:lnTo>
                <a:lnTo>
                  <a:pt x="156310" y="24195"/>
                </a:lnTo>
                <a:cubicBezTo>
                  <a:pt x="160196" y="24195"/>
                  <a:pt x="163385" y="22105"/>
                  <a:pt x="163385" y="18146"/>
                </a:cubicBezTo>
                <a:lnTo>
                  <a:pt x="163385" y="18146"/>
                </a:lnTo>
                <a:lnTo>
                  <a:pt x="163385" y="18110"/>
                </a:lnTo>
                <a:cubicBezTo>
                  <a:pt x="163385" y="14554"/>
                  <a:pt x="160819" y="12208"/>
                  <a:pt x="156677" y="12208"/>
                </a:cubicBezTo>
                <a:lnTo>
                  <a:pt x="156677" y="12208"/>
                </a:lnTo>
                <a:close/>
                <a:moveTo>
                  <a:pt x="152791" y="15030"/>
                </a:moveTo>
                <a:lnTo>
                  <a:pt x="156420" y="15030"/>
                </a:lnTo>
                <a:cubicBezTo>
                  <a:pt x="158730" y="15030"/>
                  <a:pt x="160233" y="16093"/>
                  <a:pt x="160233" y="18183"/>
                </a:cubicBezTo>
                <a:lnTo>
                  <a:pt x="160233" y="18183"/>
                </a:lnTo>
                <a:lnTo>
                  <a:pt x="160233" y="18220"/>
                </a:lnTo>
                <a:cubicBezTo>
                  <a:pt x="160233" y="20052"/>
                  <a:pt x="158766" y="21372"/>
                  <a:pt x="156420" y="21372"/>
                </a:cubicBezTo>
                <a:lnTo>
                  <a:pt x="156420" y="21372"/>
                </a:lnTo>
                <a:lnTo>
                  <a:pt x="152791" y="21372"/>
                </a:lnTo>
                <a:close/>
                <a:moveTo>
                  <a:pt x="184977" y="14261"/>
                </a:moveTo>
                <a:lnTo>
                  <a:pt x="184977" y="16533"/>
                </a:lnTo>
                <a:lnTo>
                  <a:pt x="184464" y="16533"/>
                </a:lnTo>
                <a:cubicBezTo>
                  <a:pt x="183731" y="16533"/>
                  <a:pt x="183144" y="17120"/>
                  <a:pt x="183144" y="17853"/>
                </a:cubicBezTo>
                <a:lnTo>
                  <a:pt x="183144" y="17853"/>
                </a:lnTo>
                <a:cubicBezTo>
                  <a:pt x="183144" y="18586"/>
                  <a:pt x="183731" y="19173"/>
                  <a:pt x="184464" y="19173"/>
                </a:cubicBezTo>
                <a:lnTo>
                  <a:pt x="184464" y="19173"/>
                </a:lnTo>
                <a:lnTo>
                  <a:pt x="184977" y="19173"/>
                </a:lnTo>
                <a:lnTo>
                  <a:pt x="184977" y="26174"/>
                </a:lnTo>
                <a:cubicBezTo>
                  <a:pt x="184977" y="29107"/>
                  <a:pt x="186553" y="30097"/>
                  <a:pt x="188789" y="30097"/>
                </a:cubicBezTo>
                <a:lnTo>
                  <a:pt x="188789" y="30097"/>
                </a:lnTo>
                <a:cubicBezTo>
                  <a:pt x="189596" y="30097"/>
                  <a:pt x="190256" y="29950"/>
                  <a:pt x="190879" y="29730"/>
                </a:cubicBezTo>
                <a:lnTo>
                  <a:pt x="190879" y="29730"/>
                </a:lnTo>
                <a:cubicBezTo>
                  <a:pt x="191319" y="29547"/>
                  <a:pt x="191722" y="29107"/>
                  <a:pt x="191722" y="28557"/>
                </a:cubicBezTo>
                <a:lnTo>
                  <a:pt x="191722" y="28557"/>
                </a:lnTo>
                <a:cubicBezTo>
                  <a:pt x="191722" y="27824"/>
                  <a:pt x="191099" y="27274"/>
                  <a:pt x="190402" y="27274"/>
                </a:cubicBezTo>
                <a:lnTo>
                  <a:pt x="190402" y="27274"/>
                </a:lnTo>
                <a:cubicBezTo>
                  <a:pt x="190329" y="27274"/>
                  <a:pt x="189999" y="27347"/>
                  <a:pt x="189669" y="27347"/>
                </a:cubicBezTo>
                <a:lnTo>
                  <a:pt x="189669" y="27347"/>
                </a:lnTo>
                <a:cubicBezTo>
                  <a:pt x="188643" y="27347"/>
                  <a:pt x="188020" y="26871"/>
                  <a:pt x="188020" y="25698"/>
                </a:cubicBezTo>
                <a:lnTo>
                  <a:pt x="188020" y="25698"/>
                </a:lnTo>
                <a:lnTo>
                  <a:pt x="188020" y="19173"/>
                </a:lnTo>
                <a:lnTo>
                  <a:pt x="190402" y="19173"/>
                </a:lnTo>
                <a:cubicBezTo>
                  <a:pt x="191136" y="19173"/>
                  <a:pt x="191759" y="18586"/>
                  <a:pt x="191759" y="17853"/>
                </a:cubicBezTo>
                <a:lnTo>
                  <a:pt x="191759" y="17853"/>
                </a:lnTo>
                <a:cubicBezTo>
                  <a:pt x="191759" y="17120"/>
                  <a:pt x="191136" y="16533"/>
                  <a:pt x="190402" y="16533"/>
                </a:cubicBezTo>
                <a:lnTo>
                  <a:pt x="190402" y="16533"/>
                </a:lnTo>
                <a:lnTo>
                  <a:pt x="188020" y="16533"/>
                </a:lnTo>
                <a:lnTo>
                  <a:pt x="188020" y="14261"/>
                </a:lnTo>
                <a:cubicBezTo>
                  <a:pt x="188020" y="13417"/>
                  <a:pt x="187323" y="12758"/>
                  <a:pt x="186517" y="12758"/>
                </a:cubicBezTo>
                <a:lnTo>
                  <a:pt x="186517" y="12758"/>
                </a:lnTo>
                <a:cubicBezTo>
                  <a:pt x="185637" y="12758"/>
                  <a:pt x="184977" y="13417"/>
                  <a:pt x="184977" y="14261"/>
                </a:cubicBezTo>
                <a:moveTo>
                  <a:pt x="237032" y="18586"/>
                </a:moveTo>
                <a:cubicBezTo>
                  <a:pt x="236298" y="17193"/>
                  <a:pt x="234942" y="16240"/>
                  <a:pt x="233036" y="16240"/>
                </a:cubicBezTo>
                <a:lnTo>
                  <a:pt x="233036" y="16240"/>
                </a:lnTo>
                <a:cubicBezTo>
                  <a:pt x="230983" y="16240"/>
                  <a:pt x="229810" y="17376"/>
                  <a:pt x="228967" y="18549"/>
                </a:cubicBezTo>
                <a:lnTo>
                  <a:pt x="228967" y="18549"/>
                </a:lnTo>
                <a:lnTo>
                  <a:pt x="228967" y="17926"/>
                </a:lnTo>
                <a:cubicBezTo>
                  <a:pt x="228967" y="17047"/>
                  <a:pt x="228270" y="16387"/>
                  <a:pt x="227427" y="16387"/>
                </a:cubicBezTo>
                <a:lnTo>
                  <a:pt x="227427" y="16387"/>
                </a:lnTo>
                <a:cubicBezTo>
                  <a:pt x="226547" y="16387"/>
                  <a:pt x="225924" y="17047"/>
                  <a:pt x="225924" y="17926"/>
                </a:cubicBezTo>
                <a:lnTo>
                  <a:pt x="225924" y="17926"/>
                </a:lnTo>
                <a:lnTo>
                  <a:pt x="225924" y="28484"/>
                </a:lnTo>
                <a:cubicBezTo>
                  <a:pt x="225924" y="29327"/>
                  <a:pt x="226584" y="29987"/>
                  <a:pt x="227427" y="29987"/>
                </a:cubicBezTo>
                <a:lnTo>
                  <a:pt x="227427" y="29987"/>
                </a:lnTo>
                <a:cubicBezTo>
                  <a:pt x="228270" y="29987"/>
                  <a:pt x="228967" y="29327"/>
                  <a:pt x="228967" y="28484"/>
                </a:cubicBezTo>
                <a:lnTo>
                  <a:pt x="228967" y="28484"/>
                </a:lnTo>
                <a:lnTo>
                  <a:pt x="228967" y="22325"/>
                </a:lnTo>
                <a:cubicBezTo>
                  <a:pt x="228967" y="20309"/>
                  <a:pt x="230140" y="19026"/>
                  <a:pt x="231826" y="19026"/>
                </a:cubicBezTo>
                <a:lnTo>
                  <a:pt x="231826" y="19026"/>
                </a:lnTo>
                <a:cubicBezTo>
                  <a:pt x="233512" y="19026"/>
                  <a:pt x="234502" y="20199"/>
                  <a:pt x="234502" y="22252"/>
                </a:cubicBezTo>
                <a:lnTo>
                  <a:pt x="234502" y="22252"/>
                </a:lnTo>
                <a:lnTo>
                  <a:pt x="234502" y="28484"/>
                </a:lnTo>
                <a:cubicBezTo>
                  <a:pt x="234502" y="29327"/>
                  <a:pt x="235199" y="29987"/>
                  <a:pt x="236042" y="29987"/>
                </a:cubicBezTo>
                <a:lnTo>
                  <a:pt x="236042" y="29987"/>
                </a:lnTo>
                <a:cubicBezTo>
                  <a:pt x="236885" y="29987"/>
                  <a:pt x="237581" y="29327"/>
                  <a:pt x="237581" y="28484"/>
                </a:cubicBezTo>
                <a:lnTo>
                  <a:pt x="237581" y="28484"/>
                </a:lnTo>
                <a:lnTo>
                  <a:pt x="237581" y="22325"/>
                </a:lnTo>
                <a:cubicBezTo>
                  <a:pt x="237581" y="20199"/>
                  <a:pt x="238754" y="19026"/>
                  <a:pt x="240404" y="19026"/>
                </a:cubicBezTo>
                <a:lnTo>
                  <a:pt x="240404" y="19026"/>
                </a:lnTo>
                <a:cubicBezTo>
                  <a:pt x="242127" y="19026"/>
                  <a:pt x="243117" y="20162"/>
                  <a:pt x="243117" y="22289"/>
                </a:cubicBezTo>
                <a:lnTo>
                  <a:pt x="243117" y="22289"/>
                </a:lnTo>
                <a:lnTo>
                  <a:pt x="243117" y="28484"/>
                </a:lnTo>
                <a:cubicBezTo>
                  <a:pt x="243117" y="29327"/>
                  <a:pt x="243813" y="29987"/>
                  <a:pt x="244656" y="29987"/>
                </a:cubicBezTo>
                <a:lnTo>
                  <a:pt x="244656" y="29987"/>
                </a:lnTo>
                <a:cubicBezTo>
                  <a:pt x="245536" y="29987"/>
                  <a:pt x="246159" y="29327"/>
                  <a:pt x="246159" y="28484"/>
                </a:cubicBezTo>
                <a:lnTo>
                  <a:pt x="246159" y="28484"/>
                </a:lnTo>
                <a:lnTo>
                  <a:pt x="246159" y="21336"/>
                </a:lnTo>
                <a:cubicBezTo>
                  <a:pt x="246159" y="18110"/>
                  <a:pt x="244400" y="16240"/>
                  <a:pt x="241504" y="16240"/>
                </a:cubicBezTo>
                <a:lnTo>
                  <a:pt x="241504" y="16240"/>
                </a:lnTo>
                <a:cubicBezTo>
                  <a:pt x="239488" y="16240"/>
                  <a:pt x="238058" y="17193"/>
                  <a:pt x="237032" y="18586"/>
                </a:cubicBezTo>
                <a:moveTo>
                  <a:pt x="200703" y="23205"/>
                </a:moveTo>
                <a:lnTo>
                  <a:pt x="200703" y="23278"/>
                </a:lnTo>
                <a:cubicBezTo>
                  <a:pt x="200703" y="27054"/>
                  <a:pt x="203709" y="30170"/>
                  <a:pt x="207742" y="30170"/>
                </a:cubicBezTo>
                <a:lnTo>
                  <a:pt x="207742" y="30170"/>
                </a:lnTo>
                <a:cubicBezTo>
                  <a:pt x="211884" y="30170"/>
                  <a:pt x="214890" y="27017"/>
                  <a:pt x="214890" y="23205"/>
                </a:cubicBezTo>
                <a:lnTo>
                  <a:pt x="214890" y="23205"/>
                </a:lnTo>
                <a:lnTo>
                  <a:pt x="214890" y="23168"/>
                </a:lnTo>
                <a:cubicBezTo>
                  <a:pt x="214890" y="19356"/>
                  <a:pt x="211884" y="16240"/>
                  <a:pt x="207815" y="16240"/>
                </a:cubicBezTo>
                <a:lnTo>
                  <a:pt x="207815" y="16240"/>
                </a:lnTo>
                <a:cubicBezTo>
                  <a:pt x="203709" y="16240"/>
                  <a:pt x="200703" y="19393"/>
                  <a:pt x="200703" y="23205"/>
                </a:cubicBezTo>
                <a:moveTo>
                  <a:pt x="203746" y="23205"/>
                </a:moveTo>
                <a:lnTo>
                  <a:pt x="203746" y="23168"/>
                </a:lnTo>
                <a:cubicBezTo>
                  <a:pt x="203746" y="20859"/>
                  <a:pt x="205322" y="18916"/>
                  <a:pt x="207742" y="18916"/>
                </a:cubicBezTo>
                <a:lnTo>
                  <a:pt x="207742" y="18916"/>
                </a:lnTo>
                <a:cubicBezTo>
                  <a:pt x="210161" y="18916"/>
                  <a:pt x="211847" y="20859"/>
                  <a:pt x="211847" y="23205"/>
                </a:cubicBezTo>
                <a:lnTo>
                  <a:pt x="211847" y="23205"/>
                </a:lnTo>
                <a:lnTo>
                  <a:pt x="211847" y="23278"/>
                </a:lnTo>
                <a:cubicBezTo>
                  <a:pt x="211847" y="25551"/>
                  <a:pt x="210271" y="27494"/>
                  <a:pt x="207815" y="27494"/>
                </a:cubicBezTo>
                <a:lnTo>
                  <a:pt x="207815" y="27494"/>
                </a:lnTo>
                <a:cubicBezTo>
                  <a:pt x="205432" y="27494"/>
                  <a:pt x="203746" y="25551"/>
                  <a:pt x="203746" y="23205"/>
                </a:cubicBezTo>
                <a:close/>
                <a:moveTo>
                  <a:pt x="128340" y="23205"/>
                </a:moveTo>
                <a:lnTo>
                  <a:pt x="128340" y="23242"/>
                </a:lnTo>
                <a:cubicBezTo>
                  <a:pt x="128340" y="27347"/>
                  <a:pt x="131310" y="30170"/>
                  <a:pt x="135159" y="30170"/>
                </a:cubicBezTo>
                <a:lnTo>
                  <a:pt x="135159" y="30170"/>
                </a:lnTo>
                <a:cubicBezTo>
                  <a:pt x="137248" y="30170"/>
                  <a:pt x="138751" y="29474"/>
                  <a:pt x="139961" y="28410"/>
                </a:cubicBezTo>
                <a:lnTo>
                  <a:pt x="139961" y="28410"/>
                </a:lnTo>
                <a:cubicBezTo>
                  <a:pt x="140181" y="28154"/>
                  <a:pt x="140364" y="27824"/>
                  <a:pt x="140364" y="27457"/>
                </a:cubicBezTo>
                <a:lnTo>
                  <a:pt x="140364" y="27457"/>
                </a:lnTo>
                <a:cubicBezTo>
                  <a:pt x="140364" y="26761"/>
                  <a:pt x="139851" y="26211"/>
                  <a:pt x="139154" y="26211"/>
                </a:cubicBezTo>
                <a:lnTo>
                  <a:pt x="139154" y="26211"/>
                </a:lnTo>
                <a:cubicBezTo>
                  <a:pt x="138788" y="26211"/>
                  <a:pt x="138605" y="26321"/>
                  <a:pt x="138385" y="26504"/>
                </a:cubicBezTo>
                <a:lnTo>
                  <a:pt x="138385" y="26504"/>
                </a:lnTo>
                <a:cubicBezTo>
                  <a:pt x="137505" y="27201"/>
                  <a:pt x="136515" y="27677"/>
                  <a:pt x="135232" y="27677"/>
                </a:cubicBezTo>
                <a:lnTo>
                  <a:pt x="135232" y="27677"/>
                </a:lnTo>
                <a:cubicBezTo>
                  <a:pt x="133252" y="27677"/>
                  <a:pt x="131713" y="26468"/>
                  <a:pt x="131383" y="24268"/>
                </a:cubicBezTo>
                <a:lnTo>
                  <a:pt x="131383" y="24268"/>
                </a:lnTo>
                <a:lnTo>
                  <a:pt x="139741" y="24268"/>
                </a:lnTo>
                <a:cubicBezTo>
                  <a:pt x="140511" y="24268"/>
                  <a:pt x="141171" y="23682"/>
                  <a:pt x="141171" y="22802"/>
                </a:cubicBezTo>
                <a:lnTo>
                  <a:pt x="141171" y="22802"/>
                </a:lnTo>
                <a:cubicBezTo>
                  <a:pt x="141171" y="19723"/>
                  <a:pt x="139081" y="16240"/>
                  <a:pt x="134829" y="16240"/>
                </a:cubicBezTo>
                <a:lnTo>
                  <a:pt x="134829" y="16240"/>
                </a:lnTo>
                <a:cubicBezTo>
                  <a:pt x="131016" y="16240"/>
                  <a:pt x="128340" y="19393"/>
                  <a:pt x="128340" y="23205"/>
                </a:cubicBezTo>
                <a:close/>
                <a:moveTo>
                  <a:pt x="134829" y="18769"/>
                </a:moveTo>
                <a:cubicBezTo>
                  <a:pt x="136845" y="18769"/>
                  <a:pt x="137981" y="20309"/>
                  <a:pt x="138201" y="22252"/>
                </a:cubicBezTo>
                <a:lnTo>
                  <a:pt x="138201" y="22252"/>
                </a:lnTo>
                <a:lnTo>
                  <a:pt x="131346" y="22252"/>
                </a:lnTo>
                <a:cubicBezTo>
                  <a:pt x="131639" y="20199"/>
                  <a:pt x="132959" y="18769"/>
                  <a:pt x="134829" y="18769"/>
                </a:cubicBezTo>
                <a:close/>
                <a:moveTo>
                  <a:pt x="117709" y="18586"/>
                </a:moveTo>
                <a:lnTo>
                  <a:pt x="117709" y="17926"/>
                </a:lnTo>
                <a:cubicBezTo>
                  <a:pt x="117709" y="17047"/>
                  <a:pt x="117050" y="16387"/>
                  <a:pt x="116170" y="16387"/>
                </a:cubicBezTo>
                <a:lnTo>
                  <a:pt x="116170" y="16387"/>
                </a:lnTo>
                <a:cubicBezTo>
                  <a:pt x="115327" y="16387"/>
                  <a:pt x="114667" y="17047"/>
                  <a:pt x="114667" y="17926"/>
                </a:cubicBezTo>
                <a:lnTo>
                  <a:pt x="114667" y="17926"/>
                </a:lnTo>
                <a:lnTo>
                  <a:pt x="114667" y="28484"/>
                </a:lnTo>
                <a:cubicBezTo>
                  <a:pt x="114667" y="29327"/>
                  <a:pt x="115363" y="29987"/>
                  <a:pt x="116170" y="29987"/>
                </a:cubicBezTo>
                <a:lnTo>
                  <a:pt x="116170" y="29987"/>
                </a:lnTo>
                <a:cubicBezTo>
                  <a:pt x="117050" y="29987"/>
                  <a:pt x="117709" y="29327"/>
                  <a:pt x="117709" y="28484"/>
                </a:cubicBezTo>
                <a:lnTo>
                  <a:pt x="117709" y="28484"/>
                </a:lnTo>
                <a:lnTo>
                  <a:pt x="117709" y="22325"/>
                </a:lnTo>
                <a:cubicBezTo>
                  <a:pt x="117709" y="20272"/>
                  <a:pt x="118956" y="19026"/>
                  <a:pt x="120715" y="19026"/>
                </a:cubicBezTo>
                <a:lnTo>
                  <a:pt x="120715" y="19026"/>
                </a:lnTo>
                <a:cubicBezTo>
                  <a:pt x="122548" y="19026"/>
                  <a:pt x="123575" y="20199"/>
                  <a:pt x="123575" y="22289"/>
                </a:cubicBezTo>
                <a:lnTo>
                  <a:pt x="123575" y="22289"/>
                </a:lnTo>
                <a:lnTo>
                  <a:pt x="123575" y="28484"/>
                </a:lnTo>
                <a:cubicBezTo>
                  <a:pt x="123575" y="29327"/>
                  <a:pt x="124271" y="29987"/>
                  <a:pt x="125114" y="29987"/>
                </a:cubicBezTo>
                <a:lnTo>
                  <a:pt x="125114" y="29987"/>
                </a:lnTo>
                <a:cubicBezTo>
                  <a:pt x="125957" y="29987"/>
                  <a:pt x="126617" y="29327"/>
                  <a:pt x="126617" y="28484"/>
                </a:cubicBezTo>
                <a:lnTo>
                  <a:pt x="126617" y="28484"/>
                </a:lnTo>
                <a:lnTo>
                  <a:pt x="126617" y="21336"/>
                </a:lnTo>
                <a:cubicBezTo>
                  <a:pt x="126617" y="18256"/>
                  <a:pt x="124894" y="16240"/>
                  <a:pt x="121888" y="16240"/>
                </a:cubicBezTo>
                <a:lnTo>
                  <a:pt x="121888" y="16240"/>
                </a:lnTo>
                <a:cubicBezTo>
                  <a:pt x="119799" y="16240"/>
                  <a:pt x="118589" y="17340"/>
                  <a:pt x="117709" y="18586"/>
                </a:cubicBezTo>
                <a:moveTo>
                  <a:pt x="78119" y="22509"/>
                </a:moveTo>
                <a:lnTo>
                  <a:pt x="78119" y="22545"/>
                </a:lnTo>
                <a:cubicBezTo>
                  <a:pt x="78119" y="26468"/>
                  <a:pt x="81051" y="28814"/>
                  <a:pt x="84167" y="28814"/>
                </a:cubicBezTo>
                <a:lnTo>
                  <a:pt x="84167" y="28814"/>
                </a:lnTo>
                <a:cubicBezTo>
                  <a:pt x="86367" y="28814"/>
                  <a:pt x="87760" y="27787"/>
                  <a:pt x="88859" y="26358"/>
                </a:cubicBezTo>
                <a:lnTo>
                  <a:pt x="88859" y="26358"/>
                </a:lnTo>
                <a:lnTo>
                  <a:pt x="88859" y="27384"/>
                </a:lnTo>
                <a:cubicBezTo>
                  <a:pt x="88859" y="30060"/>
                  <a:pt x="87393" y="31490"/>
                  <a:pt x="84644" y="31490"/>
                </a:cubicBezTo>
                <a:lnTo>
                  <a:pt x="84644" y="31490"/>
                </a:lnTo>
                <a:cubicBezTo>
                  <a:pt x="83104" y="31490"/>
                  <a:pt x="81784" y="31087"/>
                  <a:pt x="80575" y="30427"/>
                </a:cubicBezTo>
                <a:lnTo>
                  <a:pt x="80575" y="30427"/>
                </a:lnTo>
                <a:cubicBezTo>
                  <a:pt x="80428" y="30353"/>
                  <a:pt x="80245" y="30280"/>
                  <a:pt x="80025" y="30280"/>
                </a:cubicBezTo>
                <a:lnTo>
                  <a:pt x="80025" y="30280"/>
                </a:lnTo>
                <a:cubicBezTo>
                  <a:pt x="79292" y="30280"/>
                  <a:pt x="78705" y="30867"/>
                  <a:pt x="78705" y="31563"/>
                </a:cubicBezTo>
                <a:lnTo>
                  <a:pt x="78705" y="31563"/>
                </a:lnTo>
                <a:cubicBezTo>
                  <a:pt x="78705" y="32113"/>
                  <a:pt x="79035" y="32553"/>
                  <a:pt x="79585" y="32773"/>
                </a:cubicBezTo>
                <a:lnTo>
                  <a:pt x="79585" y="32773"/>
                </a:lnTo>
                <a:cubicBezTo>
                  <a:pt x="81198" y="33543"/>
                  <a:pt x="82848" y="33946"/>
                  <a:pt x="84717" y="33946"/>
                </a:cubicBezTo>
                <a:lnTo>
                  <a:pt x="84717" y="33946"/>
                </a:lnTo>
                <a:cubicBezTo>
                  <a:pt x="87137" y="33946"/>
                  <a:pt x="89006" y="33359"/>
                  <a:pt x="90216" y="32150"/>
                </a:cubicBezTo>
                <a:lnTo>
                  <a:pt x="90216" y="32150"/>
                </a:lnTo>
                <a:cubicBezTo>
                  <a:pt x="91316" y="31050"/>
                  <a:pt x="91902" y="29364"/>
                  <a:pt x="91902" y="27127"/>
                </a:cubicBezTo>
                <a:lnTo>
                  <a:pt x="91902" y="27127"/>
                </a:lnTo>
                <a:lnTo>
                  <a:pt x="91902" y="17926"/>
                </a:lnTo>
                <a:cubicBezTo>
                  <a:pt x="91902" y="17047"/>
                  <a:pt x="91206" y="16387"/>
                  <a:pt x="90362" y="16387"/>
                </a:cubicBezTo>
                <a:lnTo>
                  <a:pt x="90362" y="16387"/>
                </a:lnTo>
                <a:cubicBezTo>
                  <a:pt x="89519" y="16387"/>
                  <a:pt x="88859" y="17047"/>
                  <a:pt x="88859" y="17890"/>
                </a:cubicBezTo>
                <a:lnTo>
                  <a:pt x="88859" y="17890"/>
                </a:lnTo>
                <a:lnTo>
                  <a:pt x="88859" y="18513"/>
                </a:lnTo>
                <a:cubicBezTo>
                  <a:pt x="87796" y="17303"/>
                  <a:pt x="86440" y="16240"/>
                  <a:pt x="84167" y="16240"/>
                </a:cubicBezTo>
                <a:lnTo>
                  <a:pt x="84167" y="16240"/>
                </a:lnTo>
                <a:cubicBezTo>
                  <a:pt x="81088" y="16240"/>
                  <a:pt x="78119" y="18586"/>
                  <a:pt x="78119" y="22509"/>
                </a:cubicBezTo>
                <a:moveTo>
                  <a:pt x="81198" y="22545"/>
                </a:moveTo>
                <a:lnTo>
                  <a:pt x="81198" y="22472"/>
                </a:lnTo>
                <a:cubicBezTo>
                  <a:pt x="81198" y="20309"/>
                  <a:pt x="82848" y="18843"/>
                  <a:pt x="84974" y="18843"/>
                </a:cubicBezTo>
                <a:lnTo>
                  <a:pt x="84974" y="18843"/>
                </a:lnTo>
                <a:cubicBezTo>
                  <a:pt x="87100" y="18843"/>
                  <a:pt x="88896" y="20309"/>
                  <a:pt x="88896" y="22472"/>
                </a:cubicBezTo>
                <a:lnTo>
                  <a:pt x="88896" y="22472"/>
                </a:lnTo>
                <a:lnTo>
                  <a:pt x="88896" y="22545"/>
                </a:lnTo>
                <a:cubicBezTo>
                  <a:pt x="88896" y="24708"/>
                  <a:pt x="87100" y="26211"/>
                  <a:pt x="84974" y="26211"/>
                </a:cubicBezTo>
                <a:lnTo>
                  <a:pt x="84974" y="26211"/>
                </a:lnTo>
                <a:cubicBezTo>
                  <a:pt x="82884" y="26211"/>
                  <a:pt x="81198" y="24708"/>
                  <a:pt x="81198" y="22545"/>
                </a:cubicBezTo>
                <a:close/>
                <a:moveTo>
                  <a:pt x="67451" y="18586"/>
                </a:moveTo>
                <a:lnTo>
                  <a:pt x="67451" y="17926"/>
                </a:lnTo>
                <a:cubicBezTo>
                  <a:pt x="67451" y="17047"/>
                  <a:pt x="66791" y="16387"/>
                  <a:pt x="65911" y="16387"/>
                </a:cubicBezTo>
                <a:lnTo>
                  <a:pt x="65911" y="16387"/>
                </a:lnTo>
                <a:cubicBezTo>
                  <a:pt x="65068" y="16387"/>
                  <a:pt x="64408" y="17047"/>
                  <a:pt x="64408" y="17926"/>
                </a:cubicBezTo>
                <a:lnTo>
                  <a:pt x="64408" y="17926"/>
                </a:lnTo>
                <a:lnTo>
                  <a:pt x="64408" y="28484"/>
                </a:lnTo>
                <a:cubicBezTo>
                  <a:pt x="64408" y="29327"/>
                  <a:pt x="65105" y="29987"/>
                  <a:pt x="65911" y="29987"/>
                </a:cubicBezTo>
                <a:lnTo>
                  <a:pt x="65911" y="29987"/>
                </a:lnTo>
                <a:cubicBezTo>
                  <a:pt x="66791" y="29987"/>
                  <a:pt x="67451" y="29327"/>
                  <a:pt x="67451" y="28484"/>
                </a:cubicBezTo>
                <a:lnTo>
                  <a:pt x="67451" y="28484"/>
                </a:lnTo>
                <a:lnTo>
                  <a:pt x="67451" y="22325"/>
                </a:lnTo>
                <a:cubicBezTo>
                  <a:pt x="67451" y="20272"/>
                  <a:pt x="68697" y="19026"/>
                  <a:pt x="70457" y="19026"/>
                </a:cubicBezTo>
                <a:lnTo>
                  <a:pt x="70457" y="19026"/>
                </a:lnTo>
                <a:cubicBezTo>
                  <a:pt x="72290" y="19026"/>
                  <a:pt x="73316" y="20199"/>
                  <a:pt x="73316" y="22289"/>
                </a:cubicBezTo>
                <a:lnTo>
                  <a:pt x="73316" y="22289"/>
                </a:lnTo>
                <a:lnTo>
                  <a:pt x="73316" y="28484"/>
                </a:lnTo>
                <a:cubicBezTo>
                  <a:pt x="73316" y="29327"/>
                  <a:pt x="74013" y="29987"/>
                  <a:pt x="74856" y="29987"/>
                </a:cubicBezTo>
                <a:lnTo>
                  <a:pt x="74856" y="29987"/>
                </a:lnTo>
                <a:cubicBezTo>
                  <a:pt x="75736" y="29987"/>
                  <a:pt x="76359" y="29327"/>
                  <a:pt x="76359" y="28484"/>
                </a:cubicBezTo>
                <a:lnTo>
                  <a:pt x="76359" y="28484"/>
                </a:lnTo>
                <a:lnTo>
                  <a:pt x="76359" y="21336"/>
                </a:lnTo>
                <a:cubicBezTo>
                  <a:pt x="76359" y="18256"/>
                  <a:pt x="74636" y="16240"/>
                  <a:pt x="71630" y="16240"/>
                </a:cubicBezTo>
                <a:lnTo>
                  <a:pt x="71630" y="16240"/>
                </a:lnTo>
                <a:cubicBezTo>
                  <a:pt x="69577" y="16240"/>
                  <a:pt x="68331" y="17340"/>
                  <a:pt x="67451" y="18586"/>
                </a:cubicBezTo>
                <a:close/>
                <a:moveTo>
                  <a:pt x="36658" y="18769"/>
                </a:moveTo>
                <a:lnTo>
                  <a:pt x="36658" y="17926"/>
                </a:lnTo>
                <a:cubicBezTo>
                  <a:pt x="36658" y="17047"/>
                  <a:pt x="35998" y="16387"/>
                  <a:pt x="35119" y="16387"/>
                </a:cubicBezTo>
                <a:lnTo>
                  <a:pt x="35119" y="16387"/>
                </a:lnTo>
                <a:cubicBezTo>
                  <a:pt x="34276" y="16387"/>
                  <a:pt x="33616" y="17047"/>
                  <a:pt x="33616" y="17926"/>
                </a:cubicBezTo>
                <a:lnTo>
                  <a:pt x="33616" y="17926"/>
                </a:lnTo>
                <a:lnTo>
                  <a:pt x="33616" y="32516"/>
                </a:lnTo>
                <a:cubicBezTo>
                  <a:pt x="33616" y="33359"/>
                  <a:pt x="34312" y="34019"/>
                  <a:pt x="35119" y="34019"/>
                </a:cubicBezTo>
                <a:lnTo>
                  <a:pt x="35119" y="34019"/>
                </a:lnTo>
                <a:cubicBezTo>
                  <a:pt x="35998" y="34019"/>
                  <a:pt x="36658" y="33359"/>
                  <a:pt x="36658" y="32516"/>
                </a:cubicBezTo>
                <a:lnTo>
                  <a:pt x="36658" y="32516"/>
                </a:lnTo>
                <a:lnTo>
                  <a:pt x="36658" y="27787"/>
                </a:lnTo>
                <a:cubicBezTo>
                  <a:pt x="37611" y="29034"/>
                  <a:pt x="39004" y="30133"/>
                  <a:pt x="41204" y="30133"/>
                </a:cubicBezTo>
                <a:lnTo>
                  <a:pt x="41204" y="30133"/>
                </a:lnTo>
                <a:cubicBezTo>
                  <a:pt x="44356" y="30133"/>
                  <a:pt x="47399" y="27641"/>
                  <a:pt x="47399" y="23205"/>
                </a:cubicBezTo>
                <a:lnTo>
                  <a:pt x="47399" y="23205"/>
                </a:lnTo>
                <a:lnTo>
                  <a:pt x="47399" y="23168"/>
                </a:lnTo>
                <a:cubicBezTo>
                  <a:pt x="47399" y="18733"/>
                  <a:pt x="44356" y="16240"/>
                  <a:pt x="41204" y="16240"/>
                </a:cubicBezTo>
                <a:lnTo>
                  <a:pt x="41204" y="16240"/>
                </a:lnTo>
                <a:cubicBezTo>
                  <a:pt x="39041" y="16240"/>
                  <a:pt x="37648" y="17376"/>
                  <a:pt x="36658" y="18769"/>
                </a:cubicBezTo>
                <a:moveTo>
                  <a:pt x="36585" y="23205"/>
                </a:moveTo>
                <a:lnTo>
                  <a:pt x="36585" y="23168"/>
                </a:lnTo>
                <a:cubicBezTo>
                  <a:pt x="36585" y="20602"/>
                  <a:pt x="38418" y="18916"/>
                  <a:pt x="40471" y="18916"/>
                </a:cubicBezTo>
                <a:lnTo>
                  <a:pt x="40471" y="18916"/>
                </a:lnTo>
                <a:cubicBezTo>
                  <a:pt x="42560" y="18916"/>
                  <a:pt x="44283" y="20602"/>
                  <a:pt x="44283" y="23168"/>
                </a:cubicBezTo>
                <a:lnTo>
                  <a:pt x="44283" y="23168"/>
                </a:lnTo>
                <a:lnTo>
                  <a:pt x="44283" y="23205"/>
                </a:lnTo>
                <a:cubicBezTo>
                  <a:pt x="44283" y="25844"/>
                  <a:pt x="42560" y="27494"/>
                  <a:pt x="40471" y="27494"/>
                </a:cubicBezTo>
                <a:lnTo>
                  <a:pt x="40471" y="27494"/>
                </a:lnTo>
                <a:cubicBezTo>
                  <a:pt x="38418" y="27494"/>
                  <a:pt x="36585" y="25771"/>
                  <a:pt x="36585" y="23205"/>
                </a:cubicBezTo>
                <a:close/>
                <a:moveTo>
                  <a:pt x="219802" y="19283"/>
                </a:moveTo>
                <a:lnTo>
                  <a:pt x="219802" y="17926"/>
                </a:lnTo>
                <a:cubicBezTo>
                  <a:pt x="219802" y="17047"/>
                  <a:pt x="219106" y="16387"/>
                  <a:pt x="218263" y="16387"/>
                </a:cubicBezTo>
                <a:lnTo>
                  <a:pt x="218263" y="16387"/>
                </a:lnTo>
                <a:cubicBezTo>
                  <a:pt x="217419" y="16387"/>
                  <a:pt x="216760" y="17047"/>
                  <a:pt x="216760" y="17926"/>
                </a:cubicBezTo>
                <a:lnTo>
                  <a:pt x="216760" y="17926"/>
                </a:lnTo>
                <a:lnTo>
                  <a:pt x="216760" y="28484"/>
                </a:lnTo>
                <a:cubicBezTo>
                  <a:pt x="216760" y="29327"/>
                  <a:pt x="217419" y="29987"/>
                  <a:pt x="218263" y="29987"/>
                </a:cubicBezTo>
                <a:lnTo>
                  <a:pt x="218263" y="29987"/>
                </a:lnTo>
                <a:cubicBezTo>
                  <a:pt x="219106" y="29987"/>
                  <a:pt x="219802" y="29290"/>
                  <a:pt x="219802" y="28484"/>
                </a:cubicBezTo>
                <a:lnTo>
                  <a:pt x="219802" y="28484"/>
                </a:lnTo>
                <a:lnTo>
                  <a:pt x="219802" y="24525"/>
                </a:lnTo>
                <a:cubicBezTo>
                  <a:pt x="219802" y="21372"/>
                  <a:pt x="221305" y="19723"/>
                  <a:pt x="223468" y="19319"/>
                </a:cubicBezTo>
                <a:lnTo>
                  <a:pt x="223468" y="19319"/>
                </a:lnTo>
                <a:cubicBezTo>
                  <a:pt x="224128" y="19209"/>
                  <a:pt x="224678" y="18659"/>
                  <a:pt x="224678" y="17853"/>
                </a:cubicBezTo>
                <a:lnTo>
                  <a:pt x="224678" y="17853"/>
                </a:lnTo>
                <a:cubicBezTo>
                  <a:pt x="224678" y="16973"/>
                  <a:pt x="224128" y="16350"/>
                  <a:pt x="223138" y="16350"/>
                </a:cubicBezTo>
                <a:lnTo>
                  <a:pt x="223138" y="16350"/>
                </a:lnTo>
                <a:cubicBezTo>
                  <a:pt x="221818" y="16350"/>
                  <a:pt x="220499" y="17633"/>
                  <a:pt x="219802" y="19283"/>
                </a:cubicBezTo>
                <a:close/>
                <a:moveTo>
                  <a:pt x="171927" y="17120"/>
                </a:moveTo>
                <a:cubicBezTo>
                  <a:pt x="171450" y="17303"/>
                  <a:pt x="171084" y="17780"/>
                  <a:pt x="171084" y="18366"/>
                </a:cubicBezTo>
                <a:lnTo>
                  <a:pt x="171084" y="18366"/>
                </a:lnTo>
                <a:cubicBezTo>
                  <a:pt x="171084" y="19063"/>
                  <a:pt x="171670" y="19613"/>
                  <a:pt x="172367" y="19613"/>
                </a:cubicBezTo>
                <a:lnTo>
                  <a:pt x="172367" y="19613"/>
                </a:lnTo>
                <a:cubicBezTo>
                  <a:pt x="172513" y="19613"/>
                  <a:pt x="172660" y="19576"/>
                  <a:pt x="172843" y="19539"/>
                </a:cubicBezTo>
                <a:lnTo>
                  <a:pt x="172843" y="19539"/>
                </a:lnTo>
                <a:cubicBezTo>
                  <a:pt x="173686" y="19209"/>
                  <a:pt x="174639" y="18989"/>
                  <a:pt x="175812" y="18989"/>
                </a:cubicBezTo>
                <a:lnTo>
                  <a:pt x="175812" y="18989"/>
                </a:lnTo>
                <a:cubicBezTo>
                  <a:pt x="177939" y="18989"/>
                  <a:pt x="179112" y="20016"/>
                  <a:pt x="179112" y="21922"/>
                </a:cubicBezTo>
                <a:lnTo>
                  <a:pt x="179112" y="21922"/>
                </a:lnTo>
                <a:lnTo>
                  <a:pt x="179112" y="22252"/>
                </a:lnTo>
                <a:cubicBezTo>
                  <a:pt x="178085" y="21922"/>
                  <a:pt x="177022" y="21665"/>
                  <a:pt x="175519" y="21665"/>
                </a:cubicBezTo>
                <a:lnTo>
                  <a:pt x="175519" y="21665"/>
                </a:lnTo>
                <a:cubicBezTo>
                  <a:pt x="172257" y="21665"/>
                  <a:pt x="170021" y="23095"/>
                  <a:pt x="170021" y="25954"/>
                </a:cubicBezTo>
                <a:lnTo>
                  <a:pt x="170021" y="25954"/>
                </a:lnTo>
                <a:lnTo>
                  <a:pt x="170021" y="26028"/>
                </a:lnTo>
                <a:cubicBezTo>
                  <a:pt x="170021" y="28704"/>
                  <a:pt x="172257" y="30133"/>
                  <a:pt x="174749" y="30133"/>
                </a:cubicBezTo>
                <a:lnTo>
                  <a:pt x="174749" y="30133"/>
                </a:lnTo>
                <a:cubicBezTo>
                  <a:pt x="176802" y="30133"/>
                  <a:pt x="178159" y="29290"/>
                  <a:pt x="179075" y="28191"/>
                </a:cubicBezTo>
                <a:lnTo>
                  <a:pt x="179075" y="28191"/>
                </a:lnTo>
                <a:lnTo>
                  <a:pt x="179075" y="28704"/>
                </a:lnTo>
                <a:cubicBezTo>
                  <a:pt x="179075" y="29364"/>
                  <a:pt x="179698" y="29987"/>
                  <a:pt x="180578" y="29987"/>
                </a:cubicBezTo>
                <a:lnTo>
                  <a:pt x="180578" y="29987"/>
                </a:lnTo>
                <a:cubicBezTo>
                  <a:pt x="181421" y="29987"/>
                  <a:pt x="182044" y="29364"/>
                  <a:pt x="182044" y="28520"/>
                </a:cubicBezTo>
                <a:lnTo>
                  <a:pt x="182044" y="28520"/>
                </a:lnTo>
                <a:lnTo>
                  <a:pt x="182044" y="21959"/>
                </a:lnTo>
                <a:cubicBezTo>
                  <a:pt x="182044" y="20199"/>
                  <a:pt x="181604" y="18806"/>
                  <a:pt x="180615" y="17853"/>
                </a:cubicBezTo>
                <a:lnTo>
                  <a:pt x="180615" y="17853"/>
                </a:lnTo>
                <a:cubicBezTo>
                  <a:pt x="179698" y="16900"/>
                  <a:pt x="178195" y="16350"/>
                  <a:pt x="176216" y="16350"/>
                </a:cubicBezTo>
                <a:lnTo>
                  <a:pt x="176216" y="16350"/>
                </a:lnTo>
                <a:cubicBezTo>
                  <a:pt x="174456" y="16350"/>
                  <a:pt x="173173" y="16643"/>
                  <a:pt x="171927" y="17120"/>
                </a:cubicBezTo>
                <a:moveTo>
                  <a:pt x="172990" y="25881"/>
                </a:moveTo>
                <a:lnTo>
                  <a:pt x="172990" y="25844"/>
                </a:lnTo>
                <a:cubicBezTo>
                  <a:pt x="172990" y="24451"/>
                  <a:pt x="174163" y="23608"/>
                  <a:pt x="176142" y="23608"/>
                </a:cubicBezTo>
                <a:lnTo>
                  <a:pt x="176142" y="23608"/>
                </a:lnTo>
                <a:cubicBezTo>
                  <a:pt x="177352" y="23608"/>
                  <a:pt x="178379" y="23865"/>
                  <a:pt x="179148" y="24158"/>
                </a:cubicBezTo>
                <a:lnTo>
                  <a:pt x="179148" y="24158"/>
                </a:lnTo>
                <a:lnTo>
                  <a:pt x="179148" y="25075"/>
                </a:lnTo>
                <a:cubicBezTo>
                  <a:pt x="179148" y="26761"/>
                  <a:pt x="177609" y="27897"/>
                  <a:pt x="175593" y="27897"/>
                </a:cubicBezTo>
                <a:lnTo>
                  <a:pt x="175593" y="27897"/>
                </a:lnTo>
                <a:cubicBezTo>
                  <a:pt x="174126" y="27897"/>
                  <a:pt x="172990" y="27164"/>
                  <a:pt x="172990" y="25881"/>
                </a:cubicBezTo>
                <a:moveTo>
                  <a:pt x="52348" y="19283"/>
                </a:moveTo>
                <a:lnTo>
                  <a:pt x="52348" y="17926"/>
                </a:lnTo>
                <a:cubicBezTo>
                  <a:pt x="52348" y="17047"/>
                  <a:pt x="51651" y="16387"/>
                  <a:pt x="50808" y="16387"/>
                </a:cubicBezTo>
                <a:lnTo>
                  <a:pt x="50808" y="16387"/>
                </a:lnTo>
                <a:cubicBezTo>
                  <a:pt x="49965" y="16387"/>
                  <a:pt x="49305" y="17047"/>
                  <a:pt x="49305" y="17926"/>
                </a:cubicBezTo>
                <a:lnTo>
                  <a:pt x="49305" y="17926"/>
                </a:lnTo>
                <a:lnTo>
                  <a:pt x="49305" y="28484"/>
                </a:lnTo>
                <a:cubicBezTo>
                  <a:pt x="49305" y="29327"/>
                  <a:pt x="49965" y="29987"/>
                  <a:pt x="50808" y="29987"/>
                </a:cubicBezTo>
                <a:lnTo>
                  <a:pt x="50808" y="29987"/>
                </a:lnTo>
                <a:cubicBezTo>
                  <a:pt x="51651" y="29987"/>
                  <a:pt x="52348" y="29290"/>
                  <a:pt x="52348" y="28484"/>
                </a:cubicBezTo>
                <a:lnTo>
                  <a:pt x="52348" y="28484"/>
                </a:lnTo>
                <a:lnTo>
                  <a:pt x="52348" y="24525"/>
                </a:lnTo>
                <a:cubicBezTo>
                  <a:pt x="52348" y="21372"/>
                  <a:pt x="53851" y="19723"/>
                  <a:pt x="56014" y="19319"/>
                </a:cubicBezTo>
                <a:lnTo>
                  <a:pt x="56014" y="19319"/>
                </a:lnTo>
                <a:cubicBezTo>
                  <a:pt x="56674" y="19209"/>
                  <a:pt x="57223" y="18659"/>
                  <a:pt x="57223" y="17853"/>
                </a:cubicBezTo>
                <a:lnTo>
                  <a:pt x="57223" y="17853"/>
                </a:lnTo>
                <a:cubicBezTo>
                  <a:pt x="57223" y="16973"/>
                  <a:pt x="56674" y="16350"/>
                  <a:pt x="55721" y="16350"/>
                </a:cubicBezTo>
                <a:lnTo>
                  <a:pt x="55721" y="16350"/>
                </a:lnTo>
                <a:cubicBezTo>
                  <a:pt x="54364" y="16350"/>
                  <a:pt x="53044" y="17633"/>
                  <a:pt x="52348" y="19283"/>
                </a:cubicBezTo>
                <a:close/>
                <a:moveTo>
                  <a:pt x="58616" y="17926"/>
                </a:moveTo>
                <a:lnTo>
                  <a:pt x="58616" y="28484"/>
                </a:lnTo>
                <a:cubicBezTo>
                  <a:pt x="58616" y="29327"/>
                  <a:pt x="59313" y="29987"/>
                  <a:pt x="60156" y="29987"/>
                </a:cubicBezTo>
                <a:lnTo>
                  <a:pt x="60156" y="29987"/>
                </a:lnTo>
                <a:cubicBezTo>
                  <a:pt x="60999" y="29987"/>
                  <a:pt x="61696" y="29327"/>
                  <a:pt x="61696" y="28484"/>
                </a:cubicBezTo>
                <a:lnTo>
                  <a:pt x="61696" y="28484"/>
                </a:lnTo>
                <a:lnTo>
                  <a:pt x="61696" y="17926"/>
                </a:lnTo>
                <a:cubicBezTo>
                  <a:pt x="61696" y="17047"/>
                  <a:pt x="60999" y="16387"/>
                  <a:pt x="60156" y="16387"/>
                </a:cubicBezTo>
                <a:lnTo>
                  <a:pt x="60156" y="16387"/>
                </a:lnTo>
                <a:cubicBezTo>
                  <a:pt x="59276" y="16387"/>
                  <a:pt x="58616" y="17047"/>
                  <a:pt x="58616" y="17926"/>
                </a:cubicBezTo>
                <a:moveTo>
                  <a:pt x="244363" y="65252"/>
                </a:moveTo>
                <a:lnTo>
                  <a:pt x="246159" y="65252"/>
                </a:lnTo>
                <a:lnTo>
                  <a:pt x="246159" y="53521"/>
                </a:lnTo>
                <a:lnTo>
                  <a:pt x="244363" y="53521"/>
                </a:lnTo>
                <a:close/>
                <a:moveTo>
                  <a:pt x="207082" y="55281"/>
                </a:moveTo>
                <a:lnTo>
                  <a:pt x="208878" y="55281"/>
                </a:lnTo>
                <a:lnTo>
                  <a:pt x="208878" y="53521"/>
                </a:lnTo>
                <a:lnTo>
                  <a:pt x="207082" y="53521"/>
                </a:lnTo>
                <a:close/>
                <a:moveTo>
                  <a:pt x="197587" y="53521"/>
                </a:moveTo>
                <a:lnTo>
                  <a:pt x="197587" y="65252"/>
                </a:lnTo>
                <a:lnTo>
                  <a:pt x="199457" y="65252"/>
                </a:lnTo>
                <a:lnTo>
                  <a:pt x="199457" y="55171"/>
                </a:lnTo>
                <a:lnTo>
                  <a:pt x="200557" y="55171"/>
                </a:lnTo>
                <a:cubicBezTo>
                  <a:pt x="200813" y="55171"/>
                  <a:pt x="200997" y="55171"/>
                  <a:pt x="201217" y="55171"/>
                </a:cubicBezTo>
                <a:lnTo>
                  <a:pt x="201217" y="55171"/>
                </a:lnTo>
                <a:cubicBezTo>
                  <a:pt x="202830" y="55207"/>
                  <a:pt x="203636" y="55867"/>
                  <a:pt x="203636" y="57114"/>
                </a:cubicBezTo>
                <a:lnTo>
                  <a:pt x="203636" y="57114"/>
                </a:lnTo>
                <a:cubicBezTo>
                  <a:pt x="203636" y="57187"/>
                  <a:pt x="203636" y="57224"/>
                  <a:pt x="203636" y="57260"/>
                </a:cubicBezTo>
                <a:lnTo>
                  <a:pt x="203636" y="57260"/>
                </a:lnTo>
                <a:cubicBezTo>
                  <a:pt x="203636" y="58433"/>
                  <a:pt x="203013" y="59203"/>
                  <a:pt x="201217" y="59203"/>
                </a:cubicBezTo>
                <a:lnTo>
                  <a:pt x="201217" y="59203"/>
                </a:lnTo>
                <a:cubicBezTo>
                  <a:pt x="201033" y="59203"/>
                  <a:pt x="200887" y="59203"/>
                  <a:pt x="200703" y="59203"/>
                </a:cubicBezTo>
                <a:lnTo>
                  <a:pt x="200703" y="59203"/>
                </a:lnTo>
                <a:cubicBezTo>
                  <a:pt x="200703" y="59680"/>
                  <a:pt x="200703" y="60486"/>
                  <a:pt x="200703" y="60779"/>
                </a:cubicBezTo>
                <a:lnTo>
                  <a:pt x="200703" y="60779"/>
                </a:lnTo>
                <a:cubicBezTo>
                  <a:pt x="200887" y="60816"/>
                  <a:pt x="201033" y="60816"/>
                  <a:pt x="201217" y="60816"/>
                </a:cubicBezTo>
                <a:lnTo>
                  <a:pt x="201217" y="60816"/>
                </a:lnTo>
                <a:cubicBezTo>
                  <a:pt x="203783" y="60816"/>
                  <a:pt x="205579" y="59790"/>
                  <a:pt x="205579" y="57260"/>
                </a:cubicBezTo>
                <a:lnTo>
                  <a:pt x="205579" y="57260"/>
                </a:lnTo>
                <a:cubicBezTo>
                  <a:pt x="205579" y="57224"/>
                  <a:pt x="205579" y="57187"/>
                  <a:pt x="205579" y="57114"/>
                </a:cubicBezTo>
                <a:lnTo>
                  <a:pt x="205579" y="57114"/>
                </a:lnTo>
                <a:cubicBezTo>
                  <a:pt x="205579" y="54511"/>
                  <a:pt x="203599" y="53521"/>
                  <a:pt x="200777" y="53521"/>
                </a:cubicBezTo>
                <a:lnTo>
                  <a:pt x="200777" y="53521"/>
                </a:lnTo>
                <a:close/>
                <a:moveTo>
                  <a:pt x="229187" y="54951"/>
                </a:moveTo>
                <a:lnTo>
                  <a:pt x="229187" y="63016"/>
                </a:lnTo>
                <a:cubicBezTo>
                  <a:pt x="229187" y="64555"/>
                  <a:pt x="229957" y="65252"/>
                  <a:pt x="231679" y="65252"/>
                </a:cubicBezTo>
                <a:lnTo>
                  <a:pt x="231679" y="65252"/>
                </a:lnTo>
                <a:lnTo>
                  <a:pt x="233989" y="65252"/>
                </a:lnTo>
                <a:lnTo>
                  <a:pt x="233989" y="63859"/>
                </a:lnTo>
                <a:lnTo>
                  <a:pt x="232266" y="63859"/>
                </a:lnTo>
                <a:cubicBezTo>
                  <a:pt x="231533" y="63859"/>
                  <a:pt x="231020" y="63822"/>
                  <a:pt x="231020" y="63016"/>
                </a:cubicBezTo>
                <a:lnTo>
                  <a:pt x="231020" y="63016"/>
                </a:lnTo>
                <a:lnTo>
                  <a:pt x="231020" y="57957"/>
                </a:lnTo>
                <a:lnTo>
                  <a:pt x="233989" y="57957"/>
                </a:lnTo>
                <a:lnTo>
                  <a:pt x="233989" y="56564"/>
                </a:lnTo>
                <a:lnTo>
                  <a:pt x="231020" y="56564"/>
                </a:lnTo>
                <a:lnTo>
                  <a:pt x="231020" y="54694"/>
                </a:lnTo>
                <a:close/>
                <a:moveTo>
                  <a:pt x="235052" y="60376"/>
                </a:moveTo>
                <a:lnTo>
                  <a:pt x="235052" y="61329"/>
                </a:lnTo>
                <a:cubicBezTo>
                  <a:pt x="235052" y="63749"/>
                  <a:pt x="236555" y="65252"/>
                  <a:pt x="238938" y="65252"/>
                </a:cubicBezTo>
                <a:lnTo>
                  <a:pt x="238938" y="65252"/>
                </a:lnTo>
                <a:cubicBezTo>
                  <a:pt x="238974" y="65252"/>
                  <a:pt x="239414" y="65252"/>
                  <a:pt x="239598" y="65252"/>
                </a:cubicBezTo>
                <a:lnTo>
                  <a:pt x="239598" y="65252"/>
                </a:lnTo>
                <a:lnTo>
                  <a:pt x="239598" y="63785"/>
                </a:lnTo>
                <a:cubicBezTo>
                  <a:pt x="239524" y="63785"/>
                  <a:pt x="238974" y="63785"/>
                  <a:pt x="238938" y="63785"/>
                </a:cubicBezTo>
                <a:lnTo>
                  <a:pt x="238938" y="63785"/>
                </a:lnTo>
                <a:cubicBezTo>
                  <a:pt x="237618" y="63785"/>
                  <a:pt x="236775" y="62796"/>
                  <a:pt x="236775" y="61329"/>
                </a:cubicBezTo>
                <a:lnTo>
                  <a:pt x="236775" y="61329"/>
                </a:lnTo>
                <a:lnTo>
                  <a:pt x="236775" y="60376"/>
                </a:lnTo>
                <a:cubicBezTo>
                  <a:pt x="236775" y="58873"/>
                  <a:pt x="237618" y="57884"/>
                  <a:pt x="238938" y="57884"/>
                </a:cubicBezTo>
                <a:lnTo>
                  <a:pt x="238938" y="57884"/>
                </a:lnTo>
                <a:cubicBezTo>
                  <a:pt x="239524" y="57884"/>
                  <a:pt x="240404" y="57920"/>
                  <a:pt x="240697" y="57993"/>
                </a:cubicBezTo>
                <a:lnTo>
                  <a:pt x="240697" y="57993"/>
                </a:lnTo>
                <a:lnTo>
                  <a:pt x="240807" y="57993"/>
                </a:lnTo>
                <a:lnTo>
                  <a:pt x="240807" y="65252"/>
                </a:lnTo>
                <a:lnTo>
                  <a:pt x="242604" y="65252"/>
                </a:lnTo>
                <a:lnTo>
                  <a:pt x="242604" y="57150"/>
                </a:lnTo>
                <a:cubicBezTo>
                  <a:pt x="242604" y="56967"/>
                  <a:pt x="242604" y="56930"/>
                  <a:pt x="242274" y="56820"/>
                </a:cubicBezTo>
                <a:lnTo>
                  <a:pt x="242274" y="56820"/>
                </a:lnTo>
                <a:cubicBezTo>
                  <a:pt x="241394" y="56600"/>
                  <a:pt x="239964" y="56454"/>
                  <a:pt x="238938" y="56454"/>
                </a:cubicBezTo>
                <a:lnTo>
                  <a:pt x="238938" y="56454"/>
                </a:lnTo>
                <a:cubicBezTo>
                  <a:pt x="236555" y="56454"/>
                  <a:pt x="235052" y="57920"/>
                  <a:pt x="235052" y="60376"/>
                </a:cubicBezTo>
                <a:close/>
                <a:moveTo>
                  <a:pt x="219839" y="60340"/>
                </a:moveTo>
                <a:lnTo>
                  <a:pt x="219839" y="61696"/>
                </a:lnTo>
                <a:cubicBezTo>
                  <a:pt x="219839" y="63895"/>
                  <a:pt x="221489" y="65472"/>
                  <a:pt x="223835" y="65472"/>
                </a:cubicBezTo>
                <a:lnTo>
                  <a:pt x="223835" y="65472"/>
                </a:lnTo>
                <a:cubicBezTo>
                  <a:pt x="226181" y="65472"/>
                  <a:pt x="227794" y="63895"/>
                  <a:pt x="227794" y="61696"/>
                </a:cubicBezTo>
                <a:lnTo>
                  <a:pt x="227794" y="61696"/>
                </a:lnTo>
                <a:lnTo>
                  <a:pt x="227794" y="60340"/>
                </a:lnTo>
                <a:cubicBezTo>
                  <a:pt x="227794" y="58103"/>
                  <a:pt x="226181" y="56564"/>
                  <a:pt x="223835" y="56564"/>
                </a:cubicBezTo>
                <a:lnTo>
                  <a:pt x="223835" y="56564"/>
                </a:lnTo>
                <a:cubicBezTo>
                  <a:pt x="221489" y="56564"/>
                  <a:pt x="219839" y="58103"/>
                  <a:pt x="219839" y="60340"/>
                </a:cubicBezTo>
                <a:close/>
                <a:moveTo>
                  <a:pt x="221562" y="61696"/>
                </a:moveTo>
                <a:lnTo>
                  <a:pt x="221562" y="60340"/>
                </a:lnTo>
                <a:cubicBezTo>
                  <a:pt x="221562" y="59057"/>
                  <a:pt x="222332" y="57993"/>
                  <a:pt x="223835" y="57993"/>
                </a:cubicBezTo>
                <a:lnTo>
                  <a:pt x="223835" y="57993"/>
                </a:lnTo>
                <a:cubicBezTo>
                  <a:pt x="225228" y="57993"/>
                  <a:pt x="226107" y="59057"/>
                  <a:pt x="226107" y="60340"/>
                </a:cubicBezTo>
                <a:lnTo>
                  <a:pt x="226107" y="60340"/>
                </a:lnTo>
                <a:lnTo>
                  <a:pt x="226107" y="61696"/>
                </a:lnTo>
                <a:cubicBezTo>
                  <a:pt x="226107" y="62979"/>
                  <a:pt x="225228" y="64042"/>
                  <a:pt x="223835" y="64042"/>
                </a:cubicBezTo>
                <a:lnTo>
                  <a:pt x="223835" y="64042"/>
                </a:lnTo>
                <a:cubicBezTo>
                  <a:pt x="222368" y="64042"/>
                  <a:pt x="221562" y="62979"/>
                  <a:pt x="221562" y="61696"/>
                </a:cubicBezTo>
                <a:close/>
                <a:moveTo>
                  <a:pt x="217639" y="56564"/>
                </a:moveTo>
                <a:lnTo>
                  <a:pt x="215403" y="63529"/>
                </a:lnTo>
                <a:cubicBezTo>
                  <a:pt x="215330" y="63822"/>
                  <a:pt x="215257" y="64005"/>
                  <a:pt x="215000" y="64005"/>
                </a:cubicBezTo>
                <a:lnTo>
                  <a:pt x="215000" y="64005"/>
                </a:lnTo>
                <a:cubicBezTo>
                  <a:pt x="214743" y="64005"/>
                  <a:pt x="214670" y="63859"/>
                  <a:pt x="214560" y="63529"/>
                </a:cubicBezTo>
                <a:lnTo>
                  <a:pt x="214560" y="63529"/>
                </a:lnTo>
                <a:lnTo>
                  <a:pt x="212397" y="56564"/>
                </a:lnTo>
                <a:lnTo>
                  <a:pt x="210234" y="56564"/>
                </a:lnTo>
                <a:lnTo>
                  <a:pt x="210234" y="57847"/>
                </a:lnTo>
                <a:lnTo>
                  <a:pt x="211078" y="57847"/>
                </a:lnTo>
                <a:lnTo>
                  <a:pt x="213167" y="64079"/>
                </a:lnTo>
                <a:cubicBezTo>
                  <a:pt x="213497" y="65032"/>
                  <a:pt x="214047" y="65472"/>
                  <a:pt x="215000" y="65472"/>
                </a:cubicBezTo>
                <a:lnTo>
                  <a:pt x="215000" y="65472"/>
                </a:lnTo>
                <a:cubicBezTo>
                  <a:pt x="215623" y="65472"/>
                  <a:pt x="216393" y="65288"/>
                  <a:pt x="216833" y="64079"/>
                </a:cubicBezTo>
                <a:lnTo>
                  <a:pt x="216833" y="64079"/>
                </a:lnTo>
                <a:lnTo>
                  <a:pt x="219362" y="56564"/>
                </a:lnTo>
                <a:close/>
                <a:moveTo>
                  <a:pt x="207082" y="65252"/>
                </a:moveTo>
                <a:lnTo>
                  <a:pt x="208878" y="65252"/>
                </a:lnTo>
                <a:lnTo>
                  <a:pt x="208878" y="56564"/>
                </a:lnTo>
                <a:lnTo>
                  <a:pt x="207082" y="56564"/>
                </a:lnTo>
                <a:close/>
                <a:moveTo>
                  <a:pt x="184940" y="59093"/>
                </a:moveTo>
                <a:lnTo>
                  <a:pt x="184940" y="65252"/>
                </a:lnTo>
                <a:lnTo>
                  <a:pt x="185637" y="65252"/>
                </a:lnTo>
                <a:lnTo>
                  <a:pt x="185637" y="64592"/>
                </a:lnTo>
                <a:cubicBezTo>
                  <a:pt x="185967" y="65032"/>
                  <a:pt x="186517" y="65362"/>
                  <a:pt x="187140" y="65362"/>
                </a:cubicBezTo>
                <a:lnTo>
                  <a:pt x="187140" y="65362"/>
                </a:lnTo>
                <a:cubicBezTo>
                  <a:pt x="188313" y="65362"/>
                  <a:pt x="189119" y="64482"/>
                  <a:pt x="189119" y="63016"/>
                </a:cubicBezTo>
                <a:lnTo>
                  <a:pt x="189119" y="63016"/>
                </a:lnTo>
                <a:cubicBezTo>
                  <a:pt x="189119" y="61586"/>
                  <a:pt x="188313" y="60670"/>
                  <a:pt x="187140" y="60670"/>
                </a:cubicBezTo>
                <a:lnTo>
                  <a:pt x="187140" y="60670"/>
                </a:lnTo>
                <a:cubicBezTo>
                  <a:pt x="186553" y="60670"/>
                  <a:pt x="186003" y="60963"/>
                  <a:pt x="185637" y="61476"/>
                </a:cubicBezTo>
                <a:lnTo>
                  <a:pt x="185637" y="61476"/>
                </a:lnTo>
                <a:lnTo>
                  <a:pt x="185637" y="59093"/>
                </a:lnTo>
                <a:close/>
                <a:moveTo>
                  <a:pt x="185637" y="64042"/>
                </a:moveTo>
                <a:lnTo>
                  <a:pt x="185637" y="62026"/>
                </a:lnTo>
                <a:cubicBezTo>
                  <a:pt x="185893" y="61623"/>
                  <a:pt x="186443" y="61293"/>
                  <a:pt x="186993" y="61293"/>
                </a:cubicBezTo>
                <a:lnTo>
                  <a:pt x="186993" y="61293"/>
                </a:lnTo>
                <a:cubicBezTo>
                  <a:pt x="187873" y="61293"/>
                  <a:pt x="188423" y="62026"/>
                  <a:pt x="188423" y="63016"/>
                </a:cubicBezTo>
                <a:lnTo>
                  <a:pt x="188423" y="63016"/>
                </a:lnTo>
                <a:cubicBezTo>
                  <a:pt x="188423" y="64005"/>
                  <a:pt x="187873" y="64739"/>
                  <a:pt x="186993" y="64739"/>
                </a:cubicBezTo>
                <a:lnTo>
                  <a:pt x="186993" y="64739"/>
                </a:lnTo>
                <a:cubicBezTo>
                  <a:pt x="186443" y="64739"/>
                  <a:pt x="185893" y="64409"/>
                  <a:pt x="185637" y="64042"/>
                </a:cubicBezTo>
                <a:close/>
                <a:moveTo>
                  <a:pt x="193298" y="60779"/>
                </a:moveTo>
                <a:lnTo>
                  <a:pt x="191832" y="64445"/>
                </a:lnTo>
                <a:lnTo>
                  <a:pt x="190329" y="60779"/>
                </a:lnTo>
                <a:lnTo>
                  <a:pt x="189596" y="60779"/>
                </a:lnTo>
                <a:lnTo>
                  <a:pt x="191466" y="65288"/>
                </a:lnTo>
                <a:lnTo>
                  <a:pt x="191172" y="65948"/>
                </a:lnTo>
                <a:cubicBezTo>
                  <a:pt x="190989" y="66352"/>
                  <a:pt x="190806" y="66425"/>
                  <a:pt x="190512" y="66425"/>
                </a:cubicBezTo>
                <a:lnTo>
                  <a:pt x="190512" y="66425"/>
                </a:lnTo>
                <a:cubicBezTo>
                  <a:pt x="190402" y="66425"/>
                  <a:pt x="190219" y="66425"/>
                  <a:pt x="190109" y="66352"/>
                </a:cubicBezTo>
                <a:lnTo>
                  <a:pt x="190109" y="66352"/>
                </a:lnTo>
                <a:lnTo>
                  <a:pt x="189999" y="66975"/>
                </a:lnTo>
                <a:cubicBezTo>
                  <a:pt x="190146" y="67011"/>
                  <a:pt x="190366" y="67048"/>
                  <a:pt x="190512" y="67048"/>
                </a:cubicBezTo>
                <a:lnTo>
                  <a:pt x="190512" y="67048"/>
                </a:lnTo>
                <a:cubicBezTo>
                  <a:pt x="191099" y="67048"/>
                  <a:pt x="191575" y="66791"/>
                  <a:pt x="191832" y="66168"/>
                </a:cubicBezTo>
                <a:lnTo>
                  <a:pt x="191832" y="66168"/>
                </a:lnTo>
                <a:lnTo>
                  <a:pt x="194068" y="60779"/>
                </a:lnTo>
                <a:close/>
                <a:moveTo>
                  <a:pt x="247003" y="64482"/>
                </a:moveTo>
                <a:cubicBezTo>
                  <a:pt x="247003" y="64922"/>
                  <a:pt x="247332" y="65252"/>
                  <a:pt x="247772" y="65252"/>
                </a:cubicBezTo>
                <a:lnTo>
                  <a:pt x="247772" y="65252"/>
                </a:lnTo>
                <a:cubicBezTo>
                  <a:pt x="248176" y="65252"/>
                  <a:pt x="248542" y="64922"/>
                  <a:pt x="248542" y="64482"/>
                </a:cubicBezTo>
                <a:lnTo>
                  <a:pt x="248542" y="64482"/>
                </a:lnTo>
                <a:cubicBezTo>
                  <a:pt x="248542" y="64079"/>
                  <a:pt x="248176" y="63749"/>
                  <a:pt x="247772" y="63749"/>
                </a:cubicBezTo>
                <a:lnTo>
                  <a:pt x="247772" y="63749"/>
                </a:lnTo>
                <a:cubicBezTo>
                  <a:pt x="247332" y="63749"/>
                  <a:pt x="247003" y="64079"/>
                  <a:pt x="247003" y="64482"/>
                </a:cubicBezTo>
                <a:close/>
                <a:moveTo>
                  <a:pt x="247113" y="64482"/>
                </a:moveTo>
                <a:cubicBezTo>
                  <a:pt x="247113" y="64152"/>
                  <a:pt x="247406" y="63859"/>
                  <a:pt x="247772" y="63859"/>
                </a:cubicBezTo>
                <a:lnTo>
                  <a:pt x="247772" y="63859"/>
                </a:lnTo>
                <a:cubicBezTo>
                  <a:pt x="248139" y="63859"/>
                  <a:pt x="248432" y="64152"/>
                  <a:pt x="248432" y="64482"/>
                </a:cubicBezTo>
                <a:lnTo>
                  <a:pt x="248432" y="64482"/>
                </a:lnTo>
                <a:cubicBezTo>
                  <a:pt x="248432" y="64849"/>
                  <a:pt x="248139" y="65142"/>
                  <a:pt x="247772" y="65142"/>
                </a:cubicBezTo>
                <a:lnTo>
                  <a:pt x="247772" y="65142"/>
                </a:lnTo>
                <a:cubicBezTo>
                  <a:pt x="247406" y="65142"/>
                  <a:pt x="247113" y="64849"/>
                  <a:pt x="247113" y="64482"/>
                </a:cubicBezTo>
                <a:close/>
                <a:moveTo>
                  <a:pt x="247516" y="64079"/>
                </a:moveTo>
                <a:lnTo>
                  <a:pt x="247516" y="64885"/>
                </a:lnTo>
                <a:lnTo>
                  <a:pt x="247589" y="64885"/>
                </a:lnTo>
                <a:lnTo>
                  <a:pt x="247589" y="64592"/>
                </a:lnTo>
                <a:lnTo>
                  <a:pt x="247809" y="64592"/>
                </a:lnTo>
                <a:lnTo>
                  <a:pt x="247992" y="64885"/>
                </a:lnTo>
                <a:lnTo>
                  <a:pt x="248102" y="64885"/>
                </a:lnTo>
                <a:lnTo>
                  <a:pt x="247882" y="64555"/>
                </a:lnTo>
                <a:cubicBezTo>
                  <a:pt x="247992" y="64519"/>
                  <a:pt x="248066" y="64445"/>
                  <a:pt x="248066" y="64335"/>
                </a:cubicBezTo>
                <a:lnTo>
                  <a:pt x="248066" y="64335"/>
                </a:lnTo>
                <a:cubicBezTo>
                  <a:pt x="248066" y="64189"/>
                  <a:pt x="247956" y="64079"/>
                  <a:pt x="247736" y="64079"/>
                </a:cubicBezTo>
                <a:lnTo>
                  <a:pt x="247736" y="64079"/>
                </a:lnTo>
                <a:close/>
                <a:moveTo>
                  <a:pt x="247589" y="64152"/>
                </a:moveTo>
                <a:lnTo>
                  <a:pt x="247736" y="64152"/>
                </a:lnTo>
                <a:cubicBezTo>
                  <a:pt x="247882" y="64152"/>
                  <a:pt x="247956" y="64225"/>
                  <a:pt x="247956" y="64335"/>
                </a:cubicBezTo>
                <a:lnTo>
                  <a:pt x="247956" y="64335"/>
                </a:lnTo>
                <a:cubicBezTo>
                  <a:pt x="247956" y="64445"/>
                  <a:pt x="247882" y="64519"/>
                  <a:pt x="247736" y="64519"/>
                </a:cubicBezTo>
                <a:lnTo>
                  <a:pt x="247736" y="64519"/>
                </a:lnTo>
                <a:lnTo>
                  <a:pt x="247589" y="64519"/>
                </a:lnTo>
                <a:close/>
              </a:path>
            </a:pathLst>
          </a:custGeom>
          <a:solidFill>
            <a:srgbClr val="FFFFFF"/>
          </a:solidFill>
          <a:ln>
            <a:noFill/>
          </a:ln>
        </p:spPr>
        <p:txBody>
          <a:bodyPr spcFirstLastPara="1" wrap="square" lIns="121897" tIns="121897" rIns="121897" bIns="121897" anchor="ctr" anchorCtr="0">
            <a:noAutofit/>
          </a:bodyPr>
          <a:lstStyle/>
          <a:p>
            <a:endParaRPr/>
          </a:p>
        </p:txBody>
      </p:sp>
      <p:sp>
        <p:nvSpPr>
          <p:cNvPr id="909" name="Shape 909"/>
          <p:cNvSpPr txBox="1"/>
          <p:nvPr/>
        </p:nvSpPr>
        <p:spPr>
          <a:xfrm>
            <a:off x="837933" y="3073480"/>
            <a:ext cx="3731200" cy="1309200"/>
          </a:xfrm>
          <a:prstGeom prst="rect">
            <a:avLst/>
          </a:prstGeom>
          <a:noFill/>
          <a:ln>
            <a:noFill/>
          </a:ln>
          <a:effectLst>
            <a:outerShdw blurRad="71438" dist="9525" dir="5400000" algn="bl" rotWithShape="0">
              <a:srgbClr val="000000">
                <a:alpha val="87000"/>
              </a:srgbClr>
            </a:outerShdw>
          </a:effectLst>
        </p:spPr>
        <p:txBody>
          <a:bodyPr spcFirstLastPara="1" wrap="square" lIns="121897" tIns="121897" rIns="121897" bIns="121897" anchor="t" anchorCtr="0">
            <a:noAutofit/>
          </a:bodyPr>
          <a:lstStyle/>
          <a:p>
            <a:pPr>
              <a:lnSpc>
                <a:spcPct val="115000"/>
              </a:lnSpc>
              <a:spcAft>
                <a:spcPts val="2000"/>
              </a:spcAft>
            </a:pPr>
            <a:r>
              <a:rPr lang="en" sz="2400" b="1">
                <a:solidFill>
                  <a:srgbClr val="FFFFFF"/>
                </a:solidFill>
                <a:latin typeface="Proxima Nova"/>
                <a:ea typeface="Proxima Nova"/>
                <a:cs typeface="Proxima Nova"/>
                <a:sym typeface="Proxima Nova"/>
              </a:rPr>
              <a:t>September 24–27, 2018</a:t>
            </a:r>
            <a:r>
              <a:rPr lang="en" sz="2400">
                <a:solidFill>
                  <a:srgbClr val="FFFFFF"/>
                </a:solidFill>
                <a:latin typeface="Proxima Nova"/>
                <a:ea typeface="Proxima Nova"/>
                <a:cs typeface="Proxima Nova"/>
                <a:sym typeface="Proxima Nova"/>
              </a:rPr>
              <a:t/>
            </a:r>
            <a:br>
              <a:rPr lang="en" sz="2400">
                <a:solidFill>
                  <a:srgbClr val="FFFFFF"/>
                </a:solidFill>
                <a:latin typeface="Proxima Nova"/>
                <a:ea typeface="Proxima Nova"/>
                <a:cs typeface="Proxima Nova"/>
                <a:sym typeface="Proxima Nova"/>
              </a:rPr>
            </a:br>
            <a:r>
              <a:rPr lang="en" sz="2400">
                <a:solidFill>
                  <a:srgbClr val="FFFFFF"/>
                </a:solidFill>
                <a:latin typeface="Proxima Nova"/>
                <a:ea typeface="Proxima Nova"/>
                <a:cs typeface="Proxima Nova"/>
                <a:sym typeface="Proxima Nova"/>
              </a:rPr>
              <a:t>Washington DC</a:t>
            </a:r>
            <a:br>
              <a:rPr lang="en" sz="2400">
                <a:solidFill>
                  <a:srgbClr val="FFFFFF"/>
                </a:solidFill>
                <a:latin typeface="Proxima Nova"/>
                <a:ea typeface="Proxima Nova"/>
                <a:cs typeface="Proxima Nova"/>
                <a:sym typeface="Proxima Nova"/>
              </a:rPr>
            </a:br>
            <a:r>
              <a:rPr lang="en" sz="2400">
                <a:solidFill>
                  <a:srgbClr val="FFFFFF"/>
                </a:solidFill>
                <a:latin typeface="Proxima Nova"/>
                <a:ea typeface="Proxima Nova"/>
                <a:cs typeface="Proxima Nova"/>
                <a:sym typeface="Proxima Nova"/>
              </a:rPr>
              <a:t>Gaylord, National Harbor</a:t>
            </a:r>
            <a:endParaRPr sz="2400">
              <a:solidFill>
                <a:srgbClr val="FFFFFF"/>
              </a:solidFill>
              <a:latin typeface="Proxima Nova"/>
              <a:ea typeface="Proxima Nova"/>
              <a:cs typeface="Proxima Nova"/>
              <a:sym typeface="Proxima Nova"/>
            </a:endParaRPr>
          </a:p>
        </p:txBody>
      </p:sp>
      <p:sp>
        <p:nvSpPr>
          <p:cNvPr id="910" name="Shape 910"/>
          <p:cNvSpPr txBox="1"/>
          <p:nvPr/>
        </p:nvSpPr>
        <p:spPr>
          <a:xfrm>
            <a:off x="9213766" y="4059433"/>
            <a:ext cx="2511573" cy="706400"/>
          </a:xfrm>
          <a:prstGeom prst="rect">
            <a:avLst/>
          </a:prstGeom>
          <a:noFill/>
          <a:ln>
            <a:noFill/>
          </a:ln>
        </p:spPr>
        <p:txBody>
          <a:bodyPr spcFirstLastPara="1" wrap="square" lIns="121897" tIns="121897" rIns="121897" bIns="121897" anchor="t" anchorCtr="0">
            <a:noAutofit/>
          </a:bodyPr>
          <a:lstStyle/>
          <a:p>
            <a:pPr>
              <a:lnSpc>
                <a:spcPct val="115000"/>
              </a:lnSpc>
            </a:pPr>
            <a:r>
              <a:rPr lang="en" sz="2400" b="1" dirty="0">
                <a:solidFill>
                  <a:srgbClr val="1AB9A5"/>
                </a:solidFill>
                <a:latin typeface="Proxima Nova"/>
                <a:ea typeface="Proxima Nova"/>
                <a:cs typeface="Proxima Nova"/>
                <a:sym typeface="Proxima Nova"/>
              </a:rPr>
              <a:t>Discount Code</a:t>
            </a:r>
            <a:endParaRPr sz="2400" dirty="0">
              <a:solidFill>
                <a:srgbClr val="FFFFFF"/>
              </a:solidFill>
              <a:latin typeface="Proxima Nova"/>
              <a:ea typeface="Proxima Nova"/>
              <a:cs typeface="Proxima Nova"/>
              <a:sym typeface="Proxima Nova"/>
            </a:endParaRPr>
          </a:p>
          <a:p>
            <a:pPr>
              <a:lnSpc>
                <a:spcPct val="115000"/>
              </a:lnSpc>
              <a:spcBef>
                <a:spcPts val="2000"/>
              </a:spcBef>
              <a:spcAft>
                <a:spcPts val="2000"/>
              </a:spcAft>
            </a:pPr>
            <a:endParaRPr sz="2400" dirty="0">
              <a:solidFill>
                <a:srgbClr val="FFFFFF"/>
              </a:solidFill>
              <a:latin typeface="Proxima Nova"/>
              <a:ea typeface="Proxima Nova"/>
              <a:cs typeface="Proxima Nova"/>
              <a:sym typeface="Proxima Nova"/>
            </a:endParaRPr>
          </a:p>
        </p:txBody>
      </p:sp>
      <p:sp>
        <p:nvSpPr>
          <p:cNvPr id="911" name="Shape 911"/>
          <p:cNvSpPr txBox="1"/>
          <p:nvPr/>
        </p:nvSpPr>
        <p:spPr>
          <a:xfrm>
            <a:off x="8526279" y="1093880"/>
            <a:ext cx="3731200" cy="1993600"/>
          </a:xfrm>
          <a:prstGeom prst="rect">
            <a:avLst/>
          </a:prstGeom>
          <a:noFill/>
          <a:ln>
            <a:noFill/>
          </a:ln>
        </p:spPr>
        <p:txBody>
          <a:bodyPr spcFirstLastPara="1" wrap="square" lIns="121897" tIns="121897" rIns="121897" bIns="121897" anchor="t" anchorCtr="0">
            <a:noAutofit/>
          </a:bodyPr>
          <a:lstStyle/>
          <a:p>
            <a:pPr>
              <a:spcAft>
                <a:spcPts val="2000"/>
              </a:spcAft>
            </a:pPr>
            <a:r>
              <a:rPr lang="en" sz="4800" b="1">
                <a:solidFill>
                  <a:srgbClr val="1AB9A5"/>
                </a:solidFill>
                <a:latin typeface="Proxima Nova"/>
                <a:ea typeface="Proxima Nova"/>
                <a:cs typeface="Proxima Nova"/>
                <a:sym typeface="Proxima Nova"/>
              </a:rPr>
              <a:t>Register Today &amp; Save!</a:t>
            </a:r>
            <a:endParaRPr sz="4800" b="1">
              <a:solidFill>
                <a:srgbClr val="1AB9A5"/>
              </a:solidFill>
              <a:latin typeface="Proxima Nova"/>
              <a:ea typeface="Proxima Nova"/>
              <a:cs typeface="Proxima Nova"/>
              <a:sym typeface="Proxima Nova"/>
            </a:endParaRPr>
          </a:p>
        </p:txBody>
      </p:sp>
      <p:cxnSp>
        <p:nvCxnSpPr>
          <p:cNvPr id="912" name="Shape 912"/>
          <p:cNvCxnSpPr/>
          <p:nvPr/>
        </p:nvCxnSpPr>
        <p:spPr>
          <a:xfrm>
            <a:off x="993667" y="3008613"/>
            <a:ext cx="706000" cy="0"/>
          </a:xfrm>
          <a:prstGeom prst="straightConnector1">
            <a:avLst/>
          </a:prstGeom>
          <a:noFill/>
          <a:ln w="38100" cap="flat" cmpd="sng">
            <a:solidFill>
              <a:schemeClr val="lt2"/>
            </a:solidFill>
            <a:prstDash val="solid"/>
            <a:round/>
            <a:headEnd type="none" w="med" len="med"/>
            <a:tailEnd type="none" w="med" len="med"/>
          </a:ln>
        </p:spPr>
      </p:cxnSp>
      <p:sp>
        <p:nvSpPr>
          <p:cNvPr id="913" name="Shape 913"/>
          <p:cNvSpPr/>
          <p:nvPr/>
        </p:nvSpPr>
        <p:spPr>
          <a:xfrm>
            <a:off x="8468800" y="4023828"/>
            <a:ext cx="706000" cy="706400"/>
          </a:xfrm>
          <a:custGeom>
            <a:avLst/>
            <a:gdLst/>
            <a:ahLst/>
            <a:cxnLst/>
            <a:rect l="0" t="0" r="0" b="0"/>
            <a:pathLst>
              <a:path w="120000" h="120000" extrusionOk="0">
                <a:moveTo>
                  <a:pt x="60000" y="114544"/>
                </a:moveTo>
                <a:cubicBezTo>
                  <a:pt x="29872" y="114544"/>
                  <a:pt x="5455" y="90127"/>
                  <a:pt x="5455" y="60000"/>
                </a:cubicBezTo>
                <a:cubicBezTo>
                  <a:pt x="5455" y="29872"/>
                  <a:pt x="29872" y="5455"/>
                  <a:pt x="60000" y="5455"/>
                </a:cubicBezTo>
                <a:cubicBezTo>
                  <a:pt x="90127" y="5455"/>
                  <a:pt x="114544" y="29872"/>
                  <a:pt x="114544" y="60000"/>
                </a:cubicBezTo>
                <a:cubicBezTo>
                  <a:pt x="114544" y="90127"/>
                  <a:pt x="90127" y="114544"/>
                  <a:pt x="60000" y="114544"/>
                </a:cubicBezTo>
                <a:moveTo>
                  <a:pt x="60000" y="0"/>
                </a:moveTo>
                <a:cubicBezTo>
                  <a:pt x="26866" y="0"/>
                  <a:pt x="0" y="26866"/>
                  <a:pt x="0" y="60000"/>
                </a:cubicBezTo>
                <a:cubicBezTo>
                  <a:pt x="0" y="93138"/>
                  <a:pt x="26866" y="120000"/>
                  <a:pt x="60000" y="120000"/>
                </a:cubicBezTo>
                <a:cubicBezTo>
                  <a:pt x="93133" y="120000"/>
                  <a:pt x="120000" y="93138"/>
                  <a:pt x="120000" y="60000"/>
                </a:cubicBezTo>
                <a:cubicBezTo>
                  <a:pt x="120000" y="26866"/>
                  <a:pt x="93133" y="0"/>
                  <a:pt x="60000" y="0"/>
                </a:cubicBezTo>
                <a:moveTo>
                  <a:pt x="66383" y="75444"/>
                </a:moveTo>
                <a:cubicBezTo>
                  <a:pt x="65005" y="76577"/>
                  <a:pt x="63744" y="77227"/>
                  <a:pt x="61583" y="77394"/>
                </a:cubicBezTo>
                <a:lnTo>
                  <a:pt x="61583" y="62994"/>
                </a:lnTo>
                <a:cubicBezTo>
                  <a:pt x="62505" y="63238"/>
                  <a:pt x="62894" y="63527"/>
                  <a:pt x="63772" y="63855"/>
                </a:cubicBezTo>
                <a:cubicBezTo>
                  <a:pt x="64655" y="64188"/>
                  <a:pt x="65444" y="64622"/>
                  <a:pt x="66144" y="65155"/>
                </a:cubicBezTo>
                <a:cubicBezTo>
                  <a:pt x="66844" y="65688"/>
                  <a:pt x="67405" y="66350"/>
                  <a:pt x="67822" y="67133"/>
                </a:cubicBezTo>
                <a:cubicBezTo>
                  <a:pt x="68244" y="67916"/>
                  <a:pt x="68455" y="68883"/>
                  <a:pt x="68455" y="70038"/>
                </a:cubicBezTo>
                <a:cubicBezTo>
                  <a:pt x="68455" y="72511"/>
                  <a:pt x="67766" y="74311"/>
                  <a:pt x="66383" y="75444"/>
                </a:cubicBezTo>
                <a:moveTo>
                  <a:pt x="57983" y="54650"/>
                </a:moveTo>
                <a:cubicBezTo>
                  <a:pt x="57144" y="54444"/>
                  <a:pt x="56822" y="54183"/>
                  <a:pt x="56005" y="53877"/>
                </a:cubicBezTo>
                <a:cubicBezTo>
                  <a:pt x="55183" y="53566"/>
                  <a:pt x="54461" y="53166"/>
                  <a:pt x="53844" y="52672"/>
                </a:cubicBezTo>
                <a:cubicBezTo>
                  <a:pt x="53227" y="52177"/>
                  <a:pt x="52716" y="51583"/>
                  <a:pt x="52316" y="50883"/>
                </a:cubicBezTo>
                <a:cubicBezTo>
                  <a:pt x="51916" y="50177"/>
                  <a:pt x="51716" y="49333"/>
                  <a:pt x="51716" y="48344"/>
                </a:cubicBezTo>
                <a:cubicBezTo>
                  <a:pt x="51716" y="46161"/>
                  <a:pt x="52305" y="44611"/>
                  <a:pt x="53483" y="43677"/>
                </a:cubicBezTo>
                <a:cubicBezTo>
                  <a:pt x="54661" y="42755"/>
                  <a:pt x="55822" y="42288"/>
                  <a:pt x="57983" y="42288"/>
                </a:cubicBezTo>
                <a:cubicBezTo>
                  <a:pt x="57983" y="42288"/>
                  <a:pt x="57983" y="54650"/>
                  <a:pt x="57983" y="54650"/>
                </a:cubicBezTo>
                <a:close/>
                <a:moveTo>
                  <a:pt x="70916" y="59594"/>
                </a:moveTo>
                <a:cubicBezTo>
                  <a:pt x="69594" y="58566"/>
                  <a:pt x="68072" y="57722"/>
                  <a:pt x="66355" y="57061"/>
                </a:cubicBezTo>
                <a:cubicBezTo>
                  <a:pt x="64633" y="56405"/>
                  <a:pt x="63388" y="55827"/>
                  <a:pt x="61583" y="55327"/>
                </a:cubicBezTo>
                <a:lnTo>
                  <a:pt x="61583" y="42288"/>
                </a:lnTo>
                <a:cubicBezTo>
                  <a:pt x="63744" y="42288"/>
                  <a:pt x="64805" y="42850"/>
                  <a:pt x="65783" y="43961"/>
                </a:cubicBezTo>
                <a:cubicBezTo>
                  <a:pt x="66761" y="45072"/>
                  <a:pt x="67294" y="46677"/>
                  <a:pt x="67372" y="48783"/>
                </a:cubicBezTo>
                <a:lnTo>
                  <a:pt x="74216" y="48783"/>
                </a:lnTo>
                <a:cubicBezTo>
                  <a:pt x="74216" y="46761"/>
                  <a:pt x="73861" y="44988"/>
                  <a:pt x="73166" y="43466"/>
                </a:cubicBezTo>
                <a:cubicBezTo>
                  <a:pt x="72461" y="41944"/>
                  <a:pt x="71527" y="40683"/>
                  <a:pt x="70344" y="39694"/>
                </a:cubicBezTo>
                <a:cubicBezTo>
                  <a:pt x="69161" y="38705"/>
                  <a:pt x="67777" y="37961"/>
                  <a:pt x="66172" y="37466"/>
                </a:cubicBezTo>
                <a:cubicBezTo>
                  <a:pt x="64572" y="36977"/>
                  <a:pt x="63388" y="36727"/>
                  <a:pt x="61583" y="36727"/>
                </a:cubicBezTo>
                <a:lnTo>
                  <a:pt x="61583" y="32672"/>
                </a:lnTo>
                <a:lnTo>
                  <a:pt x="57983" y="32672"/>
                </a:lnTo>
                <a:lnTo>
                  <a:pt x="57983" y="36727"/>
                </a:lnTo>
                <a:cubicBezTo>
                  <a:pt x="56183" y="36727"/>
                  <a:pt x="54972" y="36994"/>
                  <a:pt x="53333" y="37533"/>
                </a:cubicBezTo>
                <a:cubicBezTo>
                  <a:pt x="51694" y="38066"/>
                  <a:pt x="50244" y="38838"/>
                  <a:pt x="48983" y="39850"/>
                </a:cubicBezTo>
                <a:cubicBezTo>
                  <a:pt x="47722" y="40861"/>
                  <a:pt x="46722" y="42116"/>
                  <a:pt x="45983" y="43622"/>
                </a:cubicBezTo>
                <a:cubicBezTo>
                  <a:pt x="45244" y="45122"/>
                  <a:pt x="44872" y="46866"/>
                  <a:pt x="44872" y="48838"/>
                </a:cubicBezTo>
                <a:cubicBezTo>
                  <a:pt x="44872" y="51105"/>
                  <a:pt x="45277" y="53005"/>
                  <a:pt x="46072" y="54527"/>
                </a:cubicBezTo>
                <a:cubicBezTo>
                  <a:pt x="46877" y="56050"/>
                  <a:pt x="47922" y="57316"/>
                  <a:pt x="49222" y="58327"/>
                </a:cubicBezTo>
                <a:cubicBezTo>
                  <a:pt x="50522" y="59338"/>
                  <a:pt x="51983" y="60161"/>
                  <a:pt x="53605" y="60800"/>
                </a:cubicBezTo>
                <a:cubicBezTo>
                  <a:pt x="55222" y="61438"/>
                  <a:pt x="56344" y="61983"/>
                  <a:pt x="57983" y="62438"/>
                </a:cubicBezTo>
                <a:lnTo>
                  <a:pt x="57983" y="77394"/>
                </a:lnTo>
                <a:cubicBezTo>
                  <a:pt x="55222" y="77311"/>
                  <a:pt x="53755" y="76488"/>
                  <a:pt x="52555" y="74922"/>
                </a:cubicBezTo>
                <a:cubicBezTo>
                  <a:pt x="51355" y="73355"/>
                  <a:pt x="50772" y="71211"/>
                  <a:pt x="50816" y="68494"/>
                </a:cubicBezTo>
                <a:lnTo>
                  <a:pt x="43972" y="68494"/>
                </a:lnTo>
                <a:cubicBezTo>
                  <a:pt x="43933" y="70800"/>
                  <a:pt x="44261" y="72838"/>
                  <a:pt x="44966" y="74611"/>
                </a:cubicBezTo>
                <a:cubicBezTo>
                  <a:pt x="45666" y="76383"/>
                  <a:pt x="46650" y="77877"/>
                  <a:pt x="47933" y="79088"/>
                </a:cubicBezTo>
                <a:cubicBezTo>
                  <a:pt x="49211" y="80305"/>
                  <a:pt x="50755" y="81244"/>
                  <a:pt x="52555" y="81905"/>
                </a:cubicBezTo>
                <a:cubicBezTo>
                  <a:pt x="54355" y="82561"/>
                  <a:pt x="55822" y="82911"/>
                  <a:pt x="57983" y="82955"/>
                </a:cubicBezTo>
                <a:lnTo>
                  <a:pt x="57983" y="87177"/>
                </a:lnTo>
                <a:lnTo>
                  <a:pt x="61583" y="87177"/>
                </a:lnTo>
                <a:lnTo>
                  <a:pt x="61583" y="82955"/>
                </a:lnTo>
                <a:cubicBezTo>
                  <a:pt x="63588" y="82872"/>
                  <a:pt x="64933" y="82533"/>
                  <a:pt x="66655" y="81933"/>
                </a:cubicBezTo>
                <a:cubicBezTo>
                  <a:pt x="68372" y="81338"/>
                  <a:pt x="69877" y="80472"/>
                  <a:pt x="71155" y="79338"/>
                </a:cubicBezTo>
                <a:cubicBezTo>
                  <a:pt x="72433" y="78205"/>
                  <a:pt x="73444" y="76783"/>
                  <a:pt x="74183" y="75072"/>
                </a:cubicBezTo>
                <a:cubicBezTo>
                  <a:pt x="74922" y="73366"/>
                  <a:pt x="75294" y="71355"/>
                  <a:pt x="75294" y="69050"/>
                </a:cubicBezTo>
                <a:cubicBezTo>
                  <a:pt x="75294" y="66822"/>
                  <a:pt x="74894" y="64950"/>
                  <a:pt x="74094" y="63427"/>
                </a:cubicBezTo>
                <a:cubicBezTo>
                  <a:pt x="73294" y="61900"/>
                  <a:pt x="72233" y="60622"/>
                  <a:pt x="70916" y="59594"/>
                </a:cubicBezTo>
              </a:path>
            </a:pathLst>
          </a:custGeom>
          <a:solidFill>
            <a:srgbClr val="1FAD94"/>
          </a:solidFill>
          <a:ln>
            <a:noFill/>
          </a:ln>
        </p:spPr>
        <p:txBody>
          <a:bodyPr spcFirstLastPara="1" wrap="square" lIns="19033" tIns="19033" rIns="19033" bIns="19033" anchor="ctr" anchorCtr="0">
            <a:noAutofit/>
          </a:bodyPr>
          <a:lstStyle/>
          <a:p>
            <a:endParaRPr sz="1500">
              <a:solidFill>
                <a:srgbClr val="7F7F7F"/>
              </a:solidFill>
              <a:latin typeface="Lato Light"/>
              <a:ea typeface="Lato Light"/>
              <a:cs typeface="Lato Light"/>
              <a:sym typeface="Lato Light"/>
            </a:endParaRPr>
          </a:p>
        </p:txBody>
      </p:sp>
      <p:sp>
        <p:nvSpPr>
          <p:cNvPr id="914" name="Shape 914"/>
          <p:cNvSpPr txBox="1"/>
          <p:nvPr/>
        </p:nvSpPr>
        <p:spPr>
          <a:xfrm>
            <a:off x="8307200" y="4836810"/>
            <a:ext cx="4153600" cy="1178400"/>
          </a:xfrm>
          <a:prstGeom prst="rect">
            <a:avLst/>
          </a:prstGeom>
          <a:noFill/>
          <a:ln>
            <a:noFill/>
          </a:ln>
        </p:spPr>
        <p:txBody>
          <a:bodyPr spcFirstLastPara="1" wrap="square" lIns="121897" tIns="121897" rIns="121897" bIns="121897" anchor="t" anchorCtr="0">
            <a:noAutofit/>
          </a:bodyPr>
          <a:lstStyle/>
          <a:p>
            <a:pPr>
              <a:lnSpc>
                <a:spcPct val="115000"/>
              </a:lnSpc>
              <a:spcAft>
                <a:spcPts val="2000"/>
              </a:spcAft>
              <a:buClr>
                <a:schemeClr val="folHlink"/>
              </a:buClr>
              <a:buSzPts val="1100"/>
            </a:pPr>
            <a:r>
              <a:rPr lang="en" sz="2400" dirty="0">
                <a:latin typeface="Proxima Nova"/>
                <a:ea typeface="Proxima Nova"/>
                <a:cs typeface="Proxima Nova"/>
                <a:sym typeface="Proxima Nova"/>
              </a:rPr>
              <a:t>Attendee_CFSummit_100</a:t>
            </a:r>
            <a:endParaRPr sz="2400" dirty="0"/>
          </a:p>
        </p:txBody>
      </p:sp>
    </p:spTree>
    <p:extLst>
      <p:ext uri="{BB962C8B-B14F-4D97-AF65-F5344CB8AC3E}">
        <p14:creationId xmlns:p14="http://schemas.microsoft.com/office/powerpoint/2010/main" val="129478805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algn="ctr"/>
            <a:r>
              <a:rPr lang="en-US" dirty="0" smtClean="0"/>
              <a:t>You Have Been Watching</a:t>
            </a:r>
            <a:endParaRPr lang="en-US" dirty="0"/>
          </a:p>
        </p:txBody>
      </p:sp>
      <p:sp>
        <p:nvSpPr>
          <p:cNvPr id="3" name="Text Placeholder 2"/>
          <p:cNvSpPr>
            <a:spLocks noGrp="1"/>
          </p:cNvSpPr>
          <p:nvPr>
            <p:ph type="body" sz="quarter" idx="11"/>
          </p:nvPr>
        </p:nvSpPr>
        <p:spPr/>
        <p:txBody>
          <a:bodyPr/>
          <a:lstStyle/>
          <a:p>
            <a:pPr marL="0" indent="0" algn="ctr">
              <a:buNone/>
            </a:pPr>
            <a:r>
              <a:rPr lang="en-US" dirty="0"/>
              <a:t/>
            </a:r>
            <a:br>
              <a:rPr lang="en-US" dirty="0"/>
            </a:br>
            <a:r>
              <a:rPr lang="en-US" sz="2400" b="1" dirty="0"/>
              <a:t>Alan McGinlay </a:t>
            </a:r>
            <a:r>
              <a:rPr lang="mr-IN" sz="2400" b="1" dirty="0" smtClean="0"/>
              <a:t>–</a:t>
            </a:r>
            <a:r>
              <a:rPr lang="en-US" sz="2400" b="1" dirty="0" smtClean="0"/>
              <a:t> Pivotal</a:t>
            </a:r>
          </a:p>
          <a:p>
            <a:pPr marL="0" indent="0" algn="ctr">
              <a:buNone/>
            </a:pPr>
            <a:endParaRPr lang="en-US" sz="2400" b="1" dirty="0"/>
          </a:p>
          <a:p>
            <a:pPr marL="0" indent="0" algn="ctr">
              <a:buNone/>
            </a:pPr>
            <a:r>
              <a:rPr lang="en-US" sz="2400" dirty="0" smtClean="0"/>
              <a:t>Code: </a:t>
            </a:r>
            <a:r>
              <a:rPr lang="en-US" sz="2400" dirty="0">
                <a:hlinkClick r:id="rId3"/>
              </a:rPr>
              <a:t>https://github.com/amcginlay/ops-manager-</a:t>
            </a:r>
            <a:r>
              <a:rPr lang="en-US" sz="2400" dirty="0" smtClean="0">
                <a:hlinkClick r:id="rId3"/>
              </a:rPr>
              <a:t>automation.git</a:t>
            </a:r>
            <a:endParaRPr lang="en-US" sz="2400" dirty="0" smtClean="0"/>
          </a:p>
          <a:p>
            <a:pPr marL="0" indent="0" algn="ctr">
              <a:buNone/>
            </a:pPr>
            <a:endParaRPr lang="en-US" sz="2400" dirty="0" smtClean="0"/>
          </a:p>
          <a:p>
            <a:pPr marL="0" indent="0" algn="ctr">
              <a:buNone/>
            </a:pPr>
            <a:r>
              <a:rPr lang="en-US" sz="2400" dirty="0" smtClean="0"/>
              <a:t>Email</a:t>
            </a:r>
            <a:r>
              <a:rPr lang="en-US" sz="2400" dirty="0"/>
              <a:t>: </a:t>
            </a:r>
            <a:r>
              <a:rPr lang="en-US" sz="2400" dirty="0">
                <a:hlinkClick r:id="rId4"/>
              </a:rPr>
              <a:t>amcginlay@pivotal.io</a:t>
            </a:r>
            <a:endParaRPr lang="en-US" sz="2400" dirty="0"/>
          </a:p>
          <a:p>
            <a:pPr marL="0" indent="0" algn="ctr">
              <a:buNone/>
            </a:pPr>
            <a:r>
              <a:rPr lang="en-US" sz="2400" dirty="0"/>
              <a:t>Twitter: </a:t>
            </a:r>
            <a:r>
              <a:rPr lang="en-US" sz="2400" dirty="0">
                <a:hlinkClick r:id="rId5"/>
              </a:rPr>
              <a:t>@amcginlay</a:t>
            </a:r>
            <a:endParaRPr lang="en-US" sz="2400" dirty="0"/>
          </a:p>
          <a:p>
            <a:pPr marL="0" indent="0" algn="ctr">
              <a:buNone/>
            </a:pPr>
            <a:r>
              <a:rPr lang="en-US" sz="2400" dirty="0"/>
              <a:t>LinkedIn: </a:t>
            </a:r>
            <a:r>
              <a:rPr lang="en-US" sz="2400" dirty="0">
                <a:hlinkClick r:id="rId6"/>
              </a:rPr>
              <a:t>/in/</a:t>
            </a:r>
            <a:r>
              <a:rPr lang="en-US" sz="2400" dirty="0" smtClean="0">
                <a:hlinkClick r:id="rId6"/>
              </a:rPr>
              <a:t>amcginlay</a:t>
            </a:r>
            <a:endParaRPr lang="en-US" sz="2400" dirty="0" smtClean="0"/>
          </a:p>
          <a:p>
            <a:pPr marL="0" indent="0" algn="ctr">
              <a:buNone/>
            </a:pPr>
            <a:endParaRPr lang="en-US" sz="2400" dirty="0"/>
          </a:p>
          <a:p>
            <a:pPr marL="0" indent="0" algn="ctr">
              <a:buNone/>
            </a:pPr>
            <a:r>
              <a:rPr lang="en-US" sz="2400" dirty="0" smtClean="0"/>
              <a:t>See </a:t>
            </a:r>
            <a:r>
              <a:rPr lang="en-US" sz="2400" dirty="0"/>
              <a:t>You Soon!</a:t>
            </a:r>
            <a:endParaRPr lang="en-US" sz="2400" dirty="0" smtClean="0"/>
          </a:p>
        </p:txBody>
      </p:sp>
    </p:spTree>
    <p:extLst>
      <p:ext uri="{BB962C8B-B14F-4D97-AF65-F5344CB8AC3E}">
        <p14:creationId xmlns:p14="http://schemas.microsoft.com/office/powerpoint/2010/main" val="135582233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TL;DR</a:t>
            </a:r>
            <a:endParaRPr lang="en-US" dirty="0"/>
          </a:p>
          <a:p>
            <a:endParaRPr lang="en-US" dirty="0"/>
          </a:p>
        </p:txBody>
      </p:sp>
      <p:sp>
        <p:nvSpPr>
          <p:cNvPr id="3" name="Text Placeholder 2"/>
          <p:cNvSpPr>
            <a:spLocks noGrp="1"/>
          </p:cNvSpPr>
          <p:nvPr>
            <p:ph type="body" sz="quarter" idx="11"/>
          </p:nvPr>
        </p:nvSpPr>
        <p:spPr>
          <a:xfrm>
            <a:off x="762000" y="1603099"/>
            <a:ext cx="10668000" cy="3951034"/>
          </a:xfrm>
          <a:solidFill>
            <a:schemeClr val="tx1"/>
          </a:solidFill>
          <a:effectLst>
            <a:glow rad="101600">
              <a:srgbClr val="660066">
                <a:alpha val="75000"/>
              </a:srgbClr>
            </a:glow>
          </a:effectLst>
        </p:spPr>
        <p:txBody>
          <a:bodyPr anchor="ctr"/>
          <a:lstStyle/>
          <a:p>
            <a:pPr marL="0" indent="0" algn="ctr">
              <a:lnSpc>
                <a:spcPct val="50000"/>
              </a:lnSpc>
              <a:buNone/>
            </a:pPr>
            <a:r>
              <a:rPr lang="en-US" sz="2400" b="1" dirty="0" smtClean="0">
                <a:solidFill>
                  <a:srgbClr val="FFFF00"/>
                </a:solidFill>
                <a:latin typeface="Consolas"/>
                <a:cs typeface="Consolas"/>
              </a:rPr>
              <a:t>https</a:t>
            </a:r>
            <a:r>
              <a:rPr lang="en-US" sz="2400" b="1" dirty="0">
                <a:solidFill>
                  <a:srgbClr val="FFFF00"/>
                </a:solidFill>
                <a:latin typeface="Consolas"/>
                <a:cs typeface="Consolas"/>
              </a:rPr>
              <a:t>://</a:t>
            </a:r>
            <a:r>
              <a:rPr lang="en-US" sz="2400" b="1" dirty="0" err="1">
                <a:solidFill>
                  <a:srgbClr val="FFFF00"/>
                </a:solidFill>
                <a:latin typeface="Consolas"/>
                <a:cs typeface="Consolas"/>
              </a:rPr>
              <a:t>github.com</a:t>
            </a:r>
            <a:r>
              <a:rPr lang="en-US" sz="2400" b="1" dirty="0">
                <a:solidFill>
                  <a:srgbClr val="FFFF00"/>
                </a:solidFill>
                <a:latin typeface="Consolas"/>
                <a:cs typeface="Consolas"/>
              </a:rPr>
              <a:t>/</a:t>
            </a:r>
            <a:r>
              <a:rPr lang="en-US" sz="2400" b="1" dirty="0" err="1">
                <a:solidFill>
                  <a:srgbClr val="FFFF00"/>
                </a:solidFill>
                <a:latin typeface="Consolas"/>
                <a:cs typeface="Consolas"/>
              </a:rPr>
              <a:t>amcginlay</a:t>
            </a:r>
            <a:r>
              <a:rPr lang="en-US" sz="2400" b="1" dirty="0">
                <a:solidFill>
                  <a:srgbClr val="FFFF00"/>
                </a:solidFill>
                <a:latin typeface="Consolas"/>
                <a:cs typeface="Consolas"/>
              </a:rPr>
              <a:t>/ops-manager-</a:t>
            </a:r>
            <a:r>
              <a:rPr lang="en-US" sz="2400" b="1" dirty="0" smtClean="0">
                <a:solidFill>
                  <a:srgbClr val="FFFF00"/>
                </a:solidFill>
                <a:latin typeface="Consolas"/>
                <a:cs typeface="Consolas"/>
              </a:rPr>
              <a:t>automation</a:t>
            </a:r>
            <a:endParaRPr lang="en-US" sz="2400" b="1" dirty="0" smtClean="0">
              <a:solidFill>
                <a:srgbClr val="FFFF00"/>
              </a:solidFill>
              <a:latin typeface="Consolas"/>
              <a:cs typeface="Consolas"/>
            </a:endParaRPr>
          </a:p>
        </p:txBody>
      </p:sp>
    </p:spTree>
    <p:extLst>
      <p:ext uri="{BB962C8B-B14F-4D97-AF65-F5344CB8AC3E}">
        <p14:creationId xmlns:p14="http://schemas.microsoft.com/office/powerpoint/2010/main" val="82442866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Introduction </a:t>
            </a:r>
            <a:r>
              <a:rPr lang="mr-IN" dirty="0" smtClean="0"/>
              <a:t>–</a:t>
            </a:r>
            <a:r>
              <a:rPr lang="en-US" dirty="0" smtClean="0"/>
              <a:t> Who Am I?</a:t>
            </a:r>
            <a:endParaRPr lang="en-US" dirty="0"/>
          </a:p>
        </p:txBody>
      </p:sp>
      <p:sp>
        <p:nvSpPr>
          <p:cNvPr id="3" name="Text Placeholder 2"/>
          <p:cNvSpPr>
            <a:spLocks noGrp="1"/>
          </p:cNvSpPr>
          <p:nvPr>
            <p:ph type="body" sz="quarter" idx="11"/>
          </p:nvPr>
        </p:nvSpPr>
        <p:spPr/>
        <p:txBody>
          <a:bodyPr/>
          <a:lstStyle/>
          <a:p>
            <a:r>
              <a:rPr lang="en-US" dirty="0" smtClean="0"/>
              <a:t>Alan McGinlay </a:t>
            </a:r>
          </a:p>
          <a:p>
            <a:pPr lvl="1"/>
            <a:r>
              <a:rPr lang="en-US" dirty="0" smtClean="0"/>
              <a:t>Email: </a:t>
            </a:r>
            <a:r>
              <a:rPr lang="en-US" dirty="0" smtClean="0">
                <a:hlinkClick r:id="rId3"/>
              </a:rPr>
              <a:t>amcginlay@pivotal.io</a:t>
            </a:r>
            <a:endParaRPr lang="en-US" dirty="0" smtClean="0"/>
          </a:p>
          <a:p>
            <a:pPr lvl="1"/>
            <a:r>
              <a:rPr lang="en-US" dirty="0" smtClean="0"/>
              <a:t>Twitter: @</a:t>
            </a:r>
            <a:r>
              <a:rPr lang="en-US" dirty="0" err="1" smtClean="0"/>
              <a:t>amcginlay</a:t>
            </a:r>
            <a:endParaRPr lang="en-US" dirty="0" smtClean="0"/>
          </a:p>
          <a:p>
            <a:pPr lvl="1"/>
            <a:r>
              <a:rPr lang="en-US" dirty="0"/>
              <a:t>LinkedIn: </a:t>
            </a:r>
            <a:r>
              <a:rPr lang="en-US" dirty="0" err="1" smtClean="0"/>
              <a:t>amcginlay</a:t>
            </a:r>
            <a:endParaRPr lang="en-US" dirty="0" smtClean="0"/>
          </a:p>
          <a:p>
            <a:r>
              <a:rPr lang="en-US" dirty="0" smtClean="0"/>
              <a:t>Principal </a:t>
            </a:r>
            <a:r>
              <a:rPr lang="en-US" dirty="0"/>
              <a:t>Technical Instructor at </a:t>
            </a:r>
            <a:r>
              <a:rPr lang="en-US" dirty="0" smtClean="0"/>
              <a:t>Pivotal</a:t>
            </a:r>
          </a:p>
          <a:p>
            <a:r>
              <a:rPr lang="en-US" dirty="0" smtClean="0"/>
              <a:t>Primary contributor to </a:t>
            </a:r>
            <a:r>
              <a:rPr lang="en-US" dirty="0" err="1" smtClean="0"/>
              <a:t>Pivotal’s</a:t>
            </a:r>
            <a:r>
              <a:rPr lang="en-US" dirty="0" smtClean="0"/>
              <a:t> </a:t>
            </a:r>
            <a:r>
              <a:rPr lang="en-US" dirty="0" smtClean="0"/>
              <a:t>PCF Admin </a:t>
            </a:r>
            <a:r>
              <a:rPr lang="en-US" dirty="0" smtClean="0"/>
              <a:t>course on GCP</a:t>
            </a:r>
          </a:p>
          <a:p>
            <a:r>
              <a:rPr lang="en-US" dirty="0" smtClean="0"/>
              <a:t>10 year old hacker with 22 years industry experience</a:t>
            </a:r>
          </a:p>
          <a:p>
            <a:r>
              <a:rPr lang="en-US" dirty="0" smtClean="0"/>
              <a:t>All things Cloud Native</a:t>
            </a:r>
          </a:p>
          <a:p>
            <a:r>
              <a:rPr lang="en-US" dirty="0" smtClean="0"/>
              <a:t>“Use a little bit of whatever makes it work”</a:t>
            </a:r>
            <a:endParaRPr lang="en-US" dirty="0"/>
          </a:p>
          <a:p>
            <a:pPr marL="0" indent="0">
              <a:buNone/>
            </a:pPr>
            <a:endParaRPr lang="en-US" dirty="0"/>
          </a:p>
        </p:txBody>
      </p:sp>
    </p:spTree>
    <p:extLst>
      <p:ext uri="{BB962C8B-B14F-4D97-AF65-F5344CB8AC3E}">
        <p14:creationId xmlns:p14="http://schemas.microsoft.com/office/powerpoint/2010/main" val="83706311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Introduction </a:t>
            </a:r>
            <a:r>
              <a:rPr lang="mr-IN" dirty="0"/>
              <a:t>–</a:t>
            </a:r>
            <a:r>
              <a:rPr lang="en-US" dirty="0"/>
              <a:t> </a:t>
            </a:r>
            <a:r>
              <a:rPr lang="en-US" dirty="0" smtClean="0"/>
              <a:t>Who Are You?</a:t>
            </a:r>
            <a:endParaRPr lang="en-US" dirty="0"/>
          </a:p>
          <a:p>
            <a:endParaRPr lang="en-US" dirty="0"/>
          </a:p>
        </p:txBody>
      </p:sp>
      <p:sp>
        <p:nvSpPr>
          <p:cNvPr id="3" name="Text Placeholder 2"/>
          <p:cNvSpPr>
            <a:spLocks noGrp="1"/>
          </p:cNvSpPr>
          <p:nvPr>
            <p:ph type="body" sz="quarter" idx="11"/>
          </p:nvPr>
        </p:nvSpPr>
        <p:spPr/>
        <p:txBody>
          <a:bodyPr/>
          <a:lstStyle/>
          <a:p>
            <a:r>
              <a:rPr lang="en-US" dirty="0" smtClean="0"/>
              <a:t>Cloud Foundry </a:t>
            </a:r>
            <a:r>
              <a:rPr lang="en-US" dirty="0"/>
              <a:t>o</a:t>
            </a:r>
            <a:r>
              <a:rPr lang="en-US" dirty="0" smtClean="0"/>
              <a:t>perations staff (“</a:t>
            </a:r>
            <a:r>
              <a:rPr lang="en-US" b="1" dirty="0" err="1" smtClean="0"/>
              <a:t>rockstars</a:t>
            </a:r>
            <a:r>
              <a:rPr lang="en-US" dirty="0" smtClean="0"/>
              <a:t>”)</a:t>
            </a:r>
          </a:p>
          <a:p>
            <a:r>
              <a:rPr lang="en-US" dirty="0" err="1" smtClean="0"/>
              <a:t>Organisations</a:t>
            </a:r>
            <a:r>
              <a:rPr lang="en-US" dirty="0" smtClean="0"/>
              <a:t> deploying Cloud Native platforms at scale</a:t>
            </a:r>
          </a:p>
          <a:p>
            <a:r>
              <a:rPr lang="en-US" dirty="0" smtClean="0"/>
              <a:t>Existing or potential Pivotal customers</a:t>
            </a:r>
          </a:p>
          <a:p>
            <a:r>
              <a:rPr lang="en-US" dirty="0" smtClean="0"/>
              <a:t>Automation </a:t>
            </a:r>
            <a:r>
              <a:rPr lang="en-US" dirty="0" smtClean="0"/>
              <a:t>freaks</a:t>
            </a:r>
          </a:p>
          <a:p>
            <a:r>
              <a:rPr lang="en-US" dirty="0" smtClean="0"/>
              <a:t>Fellow educators</a:t>
            </a:r>
            <a:endParaRPr lang="en-US" dirty="0" smtClean="0"/>
          </a:p>
          <a:p>
            <a:r>
              <a:rPr lang="en-US" dirty="0" smtClean="0"/>
              <a:t>Friends</a:t>
            </a:r>
          </a:p>
          <a:p>
            <a:r>
              <a:rPr lang="en-US" dirty="0" smtClean="0"/>
              <a:t>Colleagues</a:t>
            </a:r>
            <a:endParaRPr lang="en-US" dirty="0"/>
          </a:p>
          <a:p>
            <a:endParaRPr lang="en-US" dirty="0" smtClean="0"/>
          </a:p>
          <a:p>
            <a:endParaRPr lang="en-US" dirty="0" smtClean="0"/>
          </a:p>
          <a:p>
            <a:endParaRPr lang="en-US" dirty="0" smtClean="0"/>
          </a:p>
        </p:txBody>
      </p:sp>
    </p:spTree>
    <p:extLst>
      <p:ext uri="{BB962C8B-B14F-4D97-AF65-F5344CB8AC3E}">
        <p14:creationId xmlns:p14="http://schemas.microsoft.com/office/powerpoint/2010/main" val="310024636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Why Are We Here?</a:t>
            </a:r>
            <a:endParaRPr lang="en-US" dirty="0"/>
          </a:p>
        </p:txBody>
      </p:sp>
      <p:sp>
        <p:nvSpPr>
          <p:cNvPr id="3" name="Text Placeholder 2"/>
          <p:cNvSpPr>
            <a:spLocks noGrp="1"/>
          </p:cNvSpPr>
          <p:nvPr>
            <p:ph type="body" sz="quarter" idx="11"/>
          </p:nvPr>
        </p:nvSpPr>
        <p:spPr/>
        <p:txBody>
          <a:bodyPr/>
          <a:lstStyle/>
          <a:p>
            <a:pPr marL="0" indent="0">
              <a:buNone/>
            </a:pPr>
            <a:r>
              <a:rPr lang="en-US" dirty="0" smtClean="0"/>
              <a:t>We want to:</a:t>
            </a:r>
          </a:p>
          <a:p>
            <a:r>
              <a:rPr lang="en-US" dirty="0" smtClean="0"/>
              <a:t>Achieve operational efficiency and developer productivity</a:t>
            </a:r>
            <a:endParaRPr lang="en-US" dirty="0"/>
          </a:p>
          <a:p>
            <a:r>
              <a:rPr lang="en-US" dirty="0" smtClean="0"/>
              <a:t>Make actions reliably repeatable</a:t>
            </a:r>
            <a:r>
              <a:rPr lang="en-US" dirty="0"/>
              <a:t> </a:t>
            </a:r>
            <a:r>
              <a:rPr lang="en-US" dirty="0" smtClean="0"/>
              <a:t>and eliminate toil</a:t>
            </a:r>
            <a:endParaRPr lang="en-US" dirty="0"/>
          </a:p>
          <a:p>
            <a:r>
              <a:rPr lang="en-US" dirty="0" smtClean="0"/>
              <a:t>Embrace the Command Line Interface</a:t>
            </a:r>
          </a:p>
          <a:p>
            <a:r>
              <a:rPr lang="en-US" dirty="0" smtClean="0"/>
              <a:t>Leverage CI/CD technologies</a:t>
            </a:r>
          </a:p>
          <a:p>
            <a:r>
              <a:rPr lang="en-US" dirty="0" smtClean="0"/>
              <a:t>Attract and retain top talent</a:t>
            </a:r>
          </a:p>
          <a:p>
            <a:r>
              <a:rPr lang="en-US" dirty="0" smtClean="0"/>
              <a:t>Get a life!</a:t>
            </a:r>
          </a:p>
          <a:p>
            <a:endParaRPr lang="en-US" dirty="0" smtClean="0"/>
          </a:p>
          <a:p>
            <a:endParaRPr lang="en-US" dirty="0" smtClean="0"/>
          </a:p>
          <a:p>
            <a:endParaRPr lang="en-US" dirty="0" smtClean="0"/>
          </a:p>
        </p:txBody>
      </p:sp>
    </p:spTree>
    <p:extLst>
      <p:ext uri="{BB962C8B-B14F-4D97-AF65-F5344CB8AC3E}">
        <p14:creationId xmlns:p14="http://schemas.microsoft.com/office/powerpoint/2010/main" val="246861147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62000" y="636588"/>
            <a:ext cx="10668000" cy="688629"/>
          </a:xfrm>
        </p:spPr>
        <p:txBody>
          <a:bodyPr/>
          <a:lstStyle/>
          <a:p>
            <a:r>
              <a:rPr lang="en-US" dirty="0" smtClean="0"/>
              <a:t>Introduction </a:t>
            </a:r>
            <a:r>
              <a:rPr lang="mr-IN" dirty="0" smtClean="0"/>
              <a:t>–</a:t>
            </a:r>
            <a:r>
              <a:rPr lang="en-US" dirty="0" smtClean="0"/>
              <a:t> </a:t>
            </a:r>
            <a:r>
              <a:rPr lang="en-US" dirty="0" smtClean="0">
                <a:latin typeface="Courier"/>
                <a:cs typeface="Courier"/>
              </a:rPr>
              <a:t>catch()</a:t>
            </a:r>
            <a:endParaRPr lang="en-US" dirty="0">
              <a:latin typeface="Courier"/>
              <a:cs typeface="Courier"/>
            </a:endParaRPr>
          </a:p>
        </p:txBody>
      </p:sp>
      <p:sp>
        <p:nvSpPr>
          <p:cNvPr id="3" name="Text Placeholder 2"/>
          <p:cNvSpPr>
            <a:spLocks noGrp="1"/>
          </p:cNvSpPr>
          <p:nvPr>
            <p:ph type="body" sz="quarter" idx="11"/>
          </p:nvPr>
        </p:nvSpPr>
        <p:spPr/>
        <p:txBody>
          <a:bodyPr/>
          <a:lstStyle/>
          <a:p>
            <a:pPr marL="0" indent="0">
              <a:buNone/>
            </a:pPr>
            <a:r>
              <a:rPr lang="en-US" dirty="0" smtClean="0"/>
              <a:t>We’ll be touching upon the following topics:</a:t>
            </a:r>
          </a:p>
          <a:p>
            <a:pPr marL="0" indent="0">
              <a:buNone/>
            </a:pPr>
            <a:endParaRPr lang="en-US" dirty="0" smtClean="0"/>
          </a:p>
          <a:p>
            <a:pPr lvl="1"/>
            <a:r>
              <a:rPr lang="en-US" dirty="0" smtClean="0"/>
              <a:t>The Ops Manager UI on GCP</a:t>
            </a:r>
          </a:p>
          <a:p>
            <a:pPr lvl="1"/>
            <a:r>
              <a:rPr lang="en-US" dirty="0" smtClean="0"/>
              <a:t>The Ops Manager and </a:t>
            </a:r>
            <a:r>
              <a:rPr lang="en-US" dirty="0" err="1" smtClean="0"/>
              <a:t>PivNet</a:t>
            </a:r>
            <a:r>
              <a:rPr lang="en-US" dirty="0" smtClean="0"/>
              <a:t> APIs</a:t>
            </a:r>
          </a:p>
          <a:p>
            <a:pPr lvl="1"/>
            <a:r>
              <a:rPr lang="en-US" dirty="0" smtClean="0"/>
              <a:t>The Om and </a:t>
            </a:r>
            <a:r>
              <a:rPr lang="en-US" dirty="0" err="1" smtClean="0"/>
              <a:t>PivNet</a:t>
            </a:r>
            <a:r>
              <a:rPr lang="en-US" dirty="0" smtClean="0"/>
              <a:t> CLI tool</a:t>
            </a:r>
          </a:p>
          <a:p>
            <a:pPr lvl="1"/>
            <a:r>
              <a:rPr lang="en-US" dirty="0" smtClean="0"/>
              <a:t>A few BASH scripts</a:t>
            </a:r>
          </a:p>
          <a:p>
            <a:pPr lvl="1"/>
            <a:r>
              <a:rPr lang="en-US" dirty="0" smtClean="0"/>
              <a:t>Concourse?</a:t>
            </a:r>
            <a:endParaRPr lang="en-US" dirty="0" smtClean="0"/>
          </a:p>
          <a:p>
            <a:pPr marL="0" indent="0">
              <a:buNone/>
            </a:pPr>
            <a:endParaRPr lang="en-US" dirty="0"/>
          </a:p>
        </p:txBody>
      </p:sp>
    </p:spTree>
    <p:extLst>
      <p:ext uri="{BB962C8B-B14F-4D97-AF65-F5344CB8AC3E}">
        <p14:creationId xmlns:p14="http://schemas.microsoft.com/office/powerpoint/2010/main" val="400815519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Introduction </a:t>
            </a:r>
            <a:r>
              <a:rPr lang="mr-IN" dirty="0" smtClean="0"/>
              <a:t>–</a:t>
            </a:r>
            <a:r>
              <a:rPr lang="en-US" dirty="0" smtClean="0"/>
              <a:t> </a:t>
            </a:r>
            <a:r>
              <a:rPr lang="en-US" dirty="0" smtClean="0">
                <a:latin typeface="Courier"/>
                <a:cs typeface="Courier"/>
              </a:rPr>
              <a:t>throw()</a:t>
            </a:r>
            <a:endParaRPr lang="en-US" dirty="0">
              <a:latin typeface="Courier"/>
              <a:cs typeface="Courier"/>
            </a:endParaRPr>
          </a:p>
        </p:txBody>
      </p:sp>
      <p:sp>
        <p:nvSpPr>
          <p:cNvPr id="3" name="Text Placeholder 2"/>
          <p:cNvSpPr>
            <a:spLocks noGrp="1"/>
          </p:cNvSpPr>
          <p:nvPr>
            <p:ph type="body" sz="quarter" idx="11"/>
          </p:nvPr>
        </p:nvSpPr>
        <p:spPr/>
        <p:txBody>
          <a:bodyPr/>
          <a:lstStyle/>
          <a:p>
            <a:pPr marL="0" indent="0">
              <a:buNone/>
            </a:pPr>
            <a:r>
              <a:rPr lang="en-US" dirty="0" smtClean="0"/>
              <a:t>We’ll be swerving the following topics:</a:t>
            </a:r>
            <a:br>
              <a:rPr lang="en-US" dirty="0" smtClean="0"/>
            </a:br>
            <a:endParaRPr lang="en-US" dirty="0" smtClean="0"/>
          </a:p>
          <a:p>
            <a:pPr lvl="1"/>
            <a:r>
              <a:rPr lang="en-US" dirty="0" smtClean="0"/>
              <a:t>Platform </a:t>
            </a:r>
            <a:r>
              <a:rPr lang="en-US" dirty="0" smtClean="0"/>
              <a:t>upgrades </a:t>
            </a:r>
            <a:r>
              <a:rPr lang="en-US" baseline="30000" dirty="0"/>
              <a:t>1</a:t>
            </a:r>
            <a:endParaRPr lang="en-US" baseline="30000" dirty="0" smtClean="0"/>
          </a:p>
          <a:p>
            <a:pPr lvl="1"/>
            <a:r>
              <a:rPr lang="en-US" dirty="0" smtClean="0"/>
              <a:t>BOSH </a:t>
            </a:r>
            <a:r>
              <a:rPr lang="en-US" baseline="30000" dirty="0" smtClean="0"/>
              <a:t>2</a:t>
            </a:r>
          </a:p>
          <a:p>
            <a:pPr lvl="1"/>
            <a:r>
              <a:rPr lang="en-US" dirty="0"/>
              <a:t>I</a:t>
            </a:r>
            <a:r>
              <a:rPr lang="en-US" dirty="0" smtClean="0"/>
              <a:t>nstalling Concourse</a:t>
            </a:r>
          </a:p>
          <a:p>
            <a:pPr lvl="1"/>
            <a:r>
              <a:rPr lang="en-US" dirty="0" smtClean="0"/>
              <a:t>AWS, Azure, </a:t>
            </a:r>
            <a:r>
              <a:rPr lang="en-US" dirty="0" err="1" smtClean="0"/>
              <a:t>OpenStack</a:t>
            </a:r>
            <a:r>
              <a:rPr lang="en-US" dirty="0" smtClean="0"/>
              <a:t>, </a:t>
            </a:r>
            <a:r>
              <a:rPr lang="en-US" dirty="0" err="1" smtClean="0"/>
              <a:t>vSphere</a:t>
            </a:r>
            <a:r>
              <a:rPr lang="en-US" dirty="0" smtClean="0"/>
              <a:t>, etc.</a:t>
            </a:r>
          </a:p>
          <a:p>
            <a:pPr marL="457200" lvl="1" indent="0">
              <a:buNone/>
            </a:pPr>
            <a:endParaRPr lang="en-US" dirty="0"/>
          </a:p>
          <a:p>
            <a:pPr marL="457200" lvl="1" indent="0">
              <a:buNone/>
            </a:pPr>
            <a:endParaRPr lang="en-US" dirty="0" smtClean="0"/>
          </a:p>
          <a:p>
            <a:pPr marL="457200" lvl="1" indent="0">
              <a:buNone/>
            </a:pPr>
            <a:endParaRPr lang="en-US" dirty="0" smtClean="0"/>
          </a:p>
          <a:p>
            <a:pPr marL="0" indent="0">
              <a:buNone/>
            </a:pPr>
            <a:r>
              <a:rPr lang="en-US" sz="1600" baseline="30000" dirty="0" smtClean="0"/>
              <a:t>1</a:t>
            </a:r>
            <a:r>
              <a:rPr lang="en-US" sz="1600" dirty="0" smtClean="0"/>
              <a:t> </a:t>
            </a:r>
            <a:r>
              <a:rPr lang="en-US" sz="1600" dirty="0" smtClean="0">
                <a:hlinkClick r:id="rId3"/>
              </a:rPr>
              <a:t>https</a:t>
            </a:r>
            <a:r>
              <a:rPr lang="en-US" sz="1600" dirty="0">
                <a:hlinkClick r:id="rId3"/>
              </a:rPr>
              <a:t>://github.com/pivotal-cf/pcf-pipelines</a:t>
            </a:r>
            <a:endParaRPr lang="en-US" sz="1600" dirty="0" smtClean="0"/>
          </a:p>
          <a:p>
            <a:pPr marL="0" indent="0">
              <a:buNone/>
            </a:pPr>
            <a:r>
              <a:rPr lang="en-US" sz="1600" baseline="30000" dirty="0" smtClean="0"/>
              <a:t>2</a:t>
            </a:r>
            <a:r>
              <a:rPr lang="en-US" sz="1600" dirty="0" smtClean="0"/>
              <a:t> </a:t>
            </a:r>
            <a:r>
              <a:rPr lang="en-US" sz="1600" dirty="0">
                <a:hlinkClick r:id="rId4"/>
              </a:rPr>
              <a:t>http://ultimateguidetobosh.com</a:t>
            </a:r>
            <a:r>
              <a:rPr lang="en-US" sz="1600" dirty="0" smtClean="0">
                <a:hlinkClick r:id="rId4"/>
              </a:rPr>
              <a:t>/</a:t>
            </a:r>
            <a:endParaRPr lang="en-US" sz="1600" dirty="0"/>
          </a:p>
          <a:p>
            <a:pPr marL="0" indent="0">
              <a:buNone/>
            </a:pPr>
            <a:endParaRPr lang="en-US" sz="1600" dirty="0" smtClean="0"/>
          </a:p>
        </p:txBody>
      </p:sp>
    </p:spTree>
    <p:extLst>
      <p:ext uri="{BB962C8B-B14F-4D97-AF65-F5344CB8AC3E}">
        <p14:creationId xmlns:p14="http://schemas.microsoft.com/office/powerpoint/2010/main" val="416693514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23701</TotalTime>
  <Words>2889</Words>
  <Application>Microsoft Macintosh PowerPoint</Application>
  <PresentationFormat>Custom</PresentationFormat>
  <Paragraphs>419</Paragraphs>
  <Slides>32</Slides>
  <Notes>32</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Alan McGinlay</cp:lastModifiedBy>
  <cp:revision>219</cp:revision>
  <dcterms:created xsi:type="dcterms:W3CDTF">2018-01-18T14:53:23Z</dcterms:created>
  <dcterms:modified xsi:type="dcterms:W3CDTF">2018-04-18T02:17:29Z</dcterms:modified>
</cp:coreProperties>
</file>

<file path=docProps/thumbnail.jpeg>
</file>